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0"/>
  </p:notesMasterIdLst>
  <p:sldIdLst>
    <p:sldId id="256" r:id="rId2"/>
    <p:sldId id="257" r:id="rId3"/>
    <p:sldId id="258" r:id="rId4"/>
    <p:sldId id="260" r:id="rId5"/>
    <p:sldId id="264" r:id="rId6"/>
    <p:sldId id="261" r:id="rId7"/>
    <p:sldId id="262" r:id="rId8"/>
    <p:sldId id="263" r:id="rId9"/>
    <p:sldId id="265" r:id="rId10"/>
    <p:sldId id="266" r:id="rId11"/>
    <p:sldId id="267" r:id="rId12"/>
    <p:sldId id="268" r:id="rId13"/>
    <p:sldId id="269" r:id="rId14"/>
    <p:sldId id="270" r:id="rId15"/>
    <p:sldId id="272" r:id="rId16"/>
    <p:sldId id="273" r:id="rId17"/>
    <p:sldId id="275"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7" autoAdjust="0"/>
    <p:restoredTop sz="83378"/>
  </p:normalViewPr>
  <p:slideViewPr>
    <p:cSldViewPr snapToGrid="0">
      <p:cViewPr varScale="1">
        <p:scale>
          <a:sx n="108" d="100"/>
          <a:sy n="108" d="100"/>
        </p:scale>
        <p:origin x="6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507A9-DD23-4AA0-B2B4-4B88B62EE65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2A51523-EB59-49EF-81DB-31D2A5FEBB71}">
      <dgm:prSet/>
      <dgm:spPr/>
      <dgm:t>
        <a:bodyPr/>
        <a:lstStyle/>
        <a:p>
          <a:r>
            <a:rPr lang="en-US" dirty="0"/>
            <a:t>In light of total homicide rates, which states demonstrate a superior performance?</a:t>
          </a:r>
        </a:p>
      </dgm:t>
    </dgm:pt>
    <dgm:pt modelId="{2CCB6433-473B-4E0E-8267-1EA5347F8285}" type="parTrans" cxnId="{860C5624-77AC-42C0-A733-3C5368246BE3}">
      <dgm:prSet/>
      <dgm:spPr/>
      <dgm:t>
        <a:bodyPr/>
        <a:lstStyle/>
        <a:p>
          <a:endParaRPr lang="en-US"/>
        </a:p>
      </dgm:t>
    </dgm:pt>
    <dgm:pt modelId="{6299366C-DB4D-42C0-BB2F-0773D40637BD}" type="sibTrans" cxnId="{860C5624-77AC-42C0-A733-3C5368246BE3}">
      <dgm:prSet/>
      <dgm:spPr/>
      <dgm:t>
        <a:bodyPr/>
        <a:lstStyle/>
        <a:p>
          <a:endParaRPr lang="en-US"/>
        </a:p>
      </dgm:t>
    </dgm:pt>
    <dgm:pt modelId="{9A9EE4FF-2E56-4B07-815E-61486A542631}">
      <dgm:prSet/>
      <dgm:spPr/>
      <dgm:t>
        <a:bodyPr/>
        <a:lstStyle/>
        <a:p>
          <a:r>
            <a:rPr lang="en-US" dirty="0"/>
            <a:t>Considering the cost of living, which states emerge as more advantageous choices?</a:t>
          </a:r>
        </a:p>
      </dgm:t>
    </dgm:pt>
    <dgm:pt modelId="{B077B011-CB1F-43A9-AFA1-4865B2F91C20}" type="parTrans" cxnId="{566BC48A-DF0F-42DE-9F5A-E7E0B5404B1F}">
      <dgm:prSet/>
      <dgm:spPr/>
      <dgm:t>
        <a:bodyPr/>
        <a:lstStyle/>
        <a:p>
          <a:endParaRPr lang="en-US"/>
        </a:p>
      </dgm:t>
    </dgm:pt>
    <dgm:pt modelId="{FD1C4C6F-291E-4B0C-A1B4-D8EA8F467985}" type="sibTrans" cxnId="{566BC48A-DF0F-42DE-9F5A-E7E0B5404B1F}">
      <dgm:prSet/>
      <dgm:spPr/>
      <dgm:t>
        <a:bodyPr/>
        <a:lstStyle/>
        <a:p>
          <a:endParaRPr lang="en-US"/>
        </a:p>
      </dgm:t>
    </dgm:pt>
    <dgm:pt modelId="{37432A21-8E23-4917-BA2E-712B3315EC79}">
      <dgm:prSet/>
      <dgm:spPr/>
      <dgm:t>
        <a:bodyPr/>
        <a:lstStyle/>
        <a:p>
          <a:r>
            <a:rPr lang="en-US"/>
            <a:t>With regard to health care rates, which states exhibit superior outcomes?</a:t>
          </a:r>
        </a:p>
      </dgm:t>
    </dgm:pt>
    <dgm:pt modelId="{5D43150D-872D-4E60-AF13-1628468A83C2}" type="parTrans" cxnId="{C087C08F-35E1-4101-ACF2-A001FB39116B}">
      <dgm:prSet/>
      <dgm:spPr/>
      <dgm:t>
        <a:bodyPr/>
        <a:lstStyle/>
        <a:p>
          <a:endParaRPr lang="en-US"/>
        </a:p>
      </dgm:t>
    </dgm:pt>
    <dgm:pt modelId="{5D49AD2E-6032-4632-B478-C074316D205D}" type="sibTrans" cxnId="{C087C08F-35E1-4101-ACF2-A001FB39116B}">
      <dgm:prSet/>
      <dgm:spPr/>
      <dgm:t>
        <a:bodyPr/>
        <a:lstStyle/>
        <a:p>
          <a:endParaRPr lang="en-US"/>
        </a:p>
      </dgm:t>
    </dgm:pt>
    <dgm:pt modelId="{5DA77DF2-AF26-457B-B196-D243D2B60A36}">
      <dgm:prSet/>
      <dgm:spPr/>
      <dgm:t>
        <a:bodyPr/>
        <a:lstStyle/>
        <a:p>
          <a:r>
            <a:rPr lang="en-US" dirty="0"/>
            <a:t>How do the states fare when evaluating the combined metrics of total homicide rates, cost of living, and health care rates, presented side by side for comparison?</a:t>
          </a:r>
        </a:p>
      </dgm:t>
    </dgm:pt>
    <dgm:pt modelId="{422BE662-D91A-4DC9-B5C4-D722F9A44FAD}" type="parTrans" cxnId="{E27123D7-426B-4255-912A-1B297CBDE7A6}">
      <dgm:prSet/>
      <dgm:spPr/>
      <dgm:t>
        <a:bodyPr/>
        <a:lstStyle/>
        <a:p>
          <a:endParaRPr lang="en-US"/>
        </a:p>
      </dgm:t>
    </dgm:pt>
    <dgm:pt modelId="{AF2E6518-B07C-47E7-BC20-9BEE17CC37F3}" type="sibTrans" cxnId="{E27123D7-426B-4255-912A-1B297CBDE7A6}">
      <dgm:prSet/>
      <dgm:spPr/>
      <dgm:t>
        <a:bodyPr/>
        <a:lstStyle/>
        <a:p>
          <a:endParaRPr lang="en-US"/>
        </a:p>
      </dgm:t>
    </dgm:pt>
    <dgm:pt modelId="{8D40CE9F-96CA-4369-B87F-FE66ADE1EE1D}" type="pres">
      <dgm:prSet presAssocID="{742507A9-DD23-4AA0-B2B4-4B88B62EE653}" presName="linear" presStyleCnt="0">
        <dgm:presLayoutVars>
          <dgm:animLvl val="lvl"/>
          <dgm:resizeHandles val="exact"/>
        </dgm:presLayoutVars>
      </dgm:prSet>
      <dgm:spPr/>
    </dgm:pt>
    <dgm:pt modelId="{5AA654BD-0F6E-4A0F-A425-722687A3B737}" type="pres">
      <dgm:prSet presAssocID="{F2A51523-EB59-49EF-81DB-31D2A5FEBB71}" presName="parentText" presStyleLbl="node1" presStyleIdx="0" presStyleCnt="4" custScaleY="127341">
        <dgm:presLayoutVars>
          <dgm:chMax val="0"/>
          <dgm:bulletEnabled val="1"/>
        </dgm:presLayoutVars>
      </dgm:prSet>
      <dgm:spPr/>
    </dgm:pt>
    <dgm:pt modelId="{7CD9C50A-AFB3-4BD1-BA65-D83F7A42293C}" type="pres">
      <dgm:prSet presAssocID="{6299366C-DB4D-42C0-BB2F-0773D40637BD}" presName="spacer" presStyleCnt="0"/>
      <dgm:spPr/>
    </dgm:pt>
    <dgm:pt modelId="{A1CDAD22-4D7C-47B8-A264-EAD4C3B1B5B7}" type="pres">
      <dgm:prSet presAssocID="{9A9EE4FF-2E56-4B07-815E-61486A542631}" presName="parentText" presStyleLbl="node1" presStyleIdx="1" presStyleCnt="4" custScaleY="120244">
        <dgm:presLayoutVars>
          <dgm:chMax val="0"/>
          <dgm:bulletEnabled val="1"/>
        </dgm:presLayoutVars>
      </dgm:prSet>
      <dgm:spPr/>
    </dgm:pt>
    <dgm:pt modelId="{3CDEB8F9-E218-4097-B6D9-D49A589C46E1}" type="pres">
      <dgm:prSet presAssocID="{FD1C4C6F-291E-4B0C-A1B4-D8EA8F467985}" presName="spacer" presStyleCnt="0"/>
      <dgm:spPr/>
    </dgm:pt>
    <dgm:pt modelId="{405DFB87-D954-43C9-B1AF-F0BA46090017}" type="pres">
      <dgm:prSet presAssocID="{37432A21-8E23-4917-BA2E-712B3315EC79}" presName="parentText" presStyleLbl="node1" presStyleIdx="2" presStyleCnt="4" custScaleY="112625">
        <dgm:presLayoutVars>
          <dgm:chMax val="0"/>
          <dgm:bulletEnabled val="1"/>
        </dgm:presLayoutVars>
      </dgm:prSet>
      <dgm:spPr/>
    </dgm:pt>
    <dgm:pt modelId="{6D3B1CD9-CBF3-44C1-9297-2CBDD729F28F}" type="pres">
      <dgm:prSet presAssocID="{5D49AD2E-6032-4632-B478-C074316D205D}" presName="spacer" presStyleCnt="0"/>
      <dgm:spPr/>
    </dgm:pt>
    <dgm:pt modelId="{AA3D2CF9-01C7-45C6-9DCB-DB6457D67630}" type="pres">
      <dgm:prSet presAssocID="{5DA77DF2-AF26-457B-B196-D243D2B60A36}" presName="parentText" presStyleLbl="node1" presStyleIdx="3" presStyleCnt="4" custScaleY="110826">
        <dgm:presLayoutVars>
          <dgm:chMax val="0"/>
          <dgm:bulletEnabled val="1"/>
        </dgm:presLayoutVars>
      </dgm:prSet>
      <dgm:spPr/>
    </dgm:pt>
  </dgm:ptLst>
  <dgm:cxnLst>
    <dgm:cxn modelId="{3EBDA10B-A162-4E2C-B7A9-E3124709E0AB}" type="presOf" srcId="{5DA77DF2-AF26-457B-B196-D243D2B60A36}" destId="{AA3D2CF9-01C7-45C6-9DCB-DB6457D67630}" srcOrd="0" destOrd="0" presId="urn:microsoft.com/office/officeart/2005/8/layout/vList2"/>
    <dgm:cxn modelId="{4A3C850D-E94D-439C-AAFF-F3EC81F20D31}" type="presOf" srcId="{F2A51523-EB59-49EF-81DB-31D2A5FEBB71}" destId="{5AA654BD-0F6E-4A0F-A425-722687A3B737}" srcOrd="0" destOrd="0" presId="urn:microsoft.com/office/officeart/2005/8/layout/vList2"/>
    <dgm:cxn modelId="{860C5624-77AC-42C0-A733-3C5368246BE3}" srcId="{742507A9-DD23-4AA0-B2B4-4B88B62EE653}" destId="{F2A51523-EB59-49EF-81DB-31D2A5FEBB71}" srcOrd="0" destOrd="0" parTransId="{2CCB6433-473B-4E0E-8267-1EA5347F8285}" sibTransId="{6299366C-DB4D-42C0-BB2F-0773D40637BD}"/>
    <dgm:cxn modelId="{0C36FB81-F798-4CB2-B7FB-77095911CD30}" type="presOf" srcId="{9A9EE4FF-2E56-4B07-815E-61486A542631}" destId="{A1CDAD22-4D7C-47B8-A264-EAD4C3B1B5B7}" srcOrd="0" destOrd="0" presId="urn:microsoft.com/office/officeart/2005/8/layout/vList2"/>
    <dgm:cxn modelId="{566BC48A-DF0F-42DE-9F5A-E7E0B5404B1F}" srcId="{742507A9-DD23-4AA0-B2B4-4B88B62EE653}" destId="{9A9EE4FF-2E56-4B07-815E-61486A542631}" srcOrd="1" destOrd="0" parTransId="{B077B011-CB1F-43A9-AFA1-4865B2F91C20}" sibTransId="{FD1C4C6F-291E-4B0C-A1B4-D8EA8F467985}"/>
    <dgm:cxn modelId="{C087C08F-35E1-4101-ACF2-A001FB39116B}" srcId="{742507A9-DD23-4AA0-B2B4-4B88B62EE653}" destId="{37432A21-8E23-4917-BA2E-712B3315EC79}" srcOrd="2" destOrd="0" parTransId="{5D43150D-872D-4E60-AF13-1628468A83C2}" sibTransId="{5D49AD2E-6032-4632-B478-C074316D205D}"/>
    <dgm:cxn modelId="{E27123D7-426B-4255-912A-1B297CBDE7A6}" srcId="{742507A9-DD23-4AA0-B2B4-4B88B62EE653}" destId="{5DA77DF2-AF26-457B-B196-D243D2B60A36}" srcOrd="3" destOrd="0" parTransId="{422BE662-D91A-4DC9-B5C4-D722F9A44FAD}" sibTransId="{AF2E6518-B07C-47E7-BC20-9BEE17CC37F3}"/>
    <dgm:cxn modelId="{B94328EC-B735-48DE-B7B0-DDC31E661CB5}" type="presOf" srcId="{37432A21-8E23-4917-BA2E-712B3315EC79}" destId="{405DFB87-D954-43C9-B1AF-F0BA46090017}" srcOrd="0" destOrd="0" presId="urn:microsoft.com/office/officeart/2005/8/layout/vList2"/>
    <dgm:cxn modelId="{66C551F0-799E-474A-BD4E-B9011ACC8EE9}" type="presOf" srcId="{742507A9-DD23-4AA0-B2B4-4B88B62EE653}" destId="{8D40CE9F-96CA-4369-B87F-FE66ADE1EE1D}" srcOrd="0" destOrd="0" presId="urn:microsoft.com/office/officeart/2005/8/layout/vList2"/>
    <dgm:cxn modelId="{352AAF68-E6B9-4CF0-BBB7-14488D6EB046}" type="presParOf" srcId="{8D40CE9F-96CA-4369-B87F-FE66ADE1EE1D}" destId="{5AA654BD-0F6E-4A0F-A425-722687A3B737}" srcOrd="0" destOrd="0" presId="urn:microsoft.com/office/officeart/2005/8/layout/vList2"/>
    <dgm:cxn modelId="{0AC9D76A-AEBE-4472-8B01-5089398AAFD8}" type="presParOf" srcId="{8D40CE9F-96CA-4369-B87F-FE66ADE1EE1D}" destId="{7CD9C50A-AFB3-4BD1-BA65-D83F7A42293C}" srcOrd="1" destOrd="0" presId="urn:microsoft.com/office/officeart/2005/8/layout/vList2"/>
    <dgm:cxn modelId="{4671D3CD-EBC5-409C-9755-EE558FD5361C}" type="presParOf" srcId="{8D40CE9F-96CA-4369-B87F-FE66ADE1EE1D}" destId="{A1CDAD22-4D7C-47B8-A264-EAD4C3B1B5B7}" srcOrd="2" destOrd="0" presId="urn:microsoft.com/office/officeart/2005/8/layout/vList2"/>
    <dgm:cxn modelId="{5A34D2CF-30EB-4F6F-A11C-9FE5A9321E72}" type="presParOf" srcId="{8D40CE9F-96CA-4369-B87F-FE66ADE1EE1D}" destId="{3CDEB8F9-E218-4097-B6D9-D49A589C46E1}" srcOrd="3" destOrd="0" presId="urn:microsoft.com/office/officeart/2005/8/layout/vList2"/>
    <dgm:cxn modelId="{2F30F088-1886-4946-B270-68254F3CD4F2}" type="presParOf" srcId="{8D40CE9F-96CA-4369-B87F-FE66ADE1EE1D}" destId="{405DFB87-D954-43C9-B1AF-F0BA46090017}" srcOrd="4" destOrd="0" presId="urn:microsoft.com/office/officeart/2005/8/layout/vList2"/>
    <dgm:cxn modelId="{5413A1F9-13C2-4EC6-A292-DAF000521D17}" type="presParOf" srcId="{8D40CE9F-96CA-4369-B87F-FE66ADE1EE1D}" destId="{6D3B1CD9-CBF3-44C1-9297-2CBDD729F28F}" srcOrd="5" destOrd="0" presId="urn:microsoft.com/office/officeart/2005/8/layout/vList2"/>
    <dgm:cxn modelId="{4357F3AC-1048-4593-BA6A-34236C0F49B6}" type="presParOf" srcId="{8D40CE9F-96CA-4369-B87F-FE66ADE1EE1D}" destId="{AA3D2CF9-01C7-45C6-9DCB-DB6457D6763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654BD-0F6E-4A0F-A425-722687A3B737}">
      <dsp:nvSpPr>
        <dsp:cNvPr id="0" name=""/>
        <dsp:cNvSpPr/>
      </dsp:nvSpPr>
      <dsp:spPr>
        <a:xfrm>
          <a:off x="0" y="172975"/>
          <a:ext cx="6900512" cy="134006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In light of total homicide rates, which states demonstrate a superior performance?</a:t>
          </a:r>
        </a:p>
      </dsp:txBody>
      <dsp:txXfrm>
        <a:off x="65416" y="238391"/>
        <a:ext cx="6769680" cy="1209230"/>
      </dsp:txXfrm>
    </dsp:sp>
    <dsp:sp modelId="{A1CDAD22-4D7C-47B8-A264-EAD4C3B1B5B7}">
      <dsp:nvSpPr>
        <dsp:cNvPr id="0" name=""/>
        <dsp:cNvSpPr/>
      </dsp:nvSpPr>
      <dsp:spPr>
        <a:xfrm>
          <a:off x="0" y="1590798"/>
          <a:ext cx="6900512" cy="1265377"/>
        </a:xfrm>
        <a:prstGeom prst="roundRect">
          <a:avLst/>
        </a:prstGeom>
        <a:solidFill>
          <a:schemeClr val="accent2">
            <a:hueOff val="493266"/>
            <a:satOff val="-2042"/>
            <a:lumOff val="11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Considering the cost of living, which states emerge as more advantageous choices?</a:t>
          </a:r>
        </a:p>
      </dsp:txBody>
      <dsp:txXfrm>
        <a:off x="61771" y="1652569"/>
        <a:ext cx="6776970" cy="1141835"/>
      </dsp:txXfrm>
    </dsp:sp>
    <dsp:sp modelId="{405DFB87-D954-43C9-B1AF-F0BA46090017}">
      <dsp:nvSpPr>
        <dsp:cNvPr id="0" name=""/>
        <dsp:cNvSpPr/>
      </dsp:nvSpPr>
      <dsp:spPr>
        <a:xfrm>
          <a:off x="0" y="2933936"/>
          <a:ext cx="6900512" cy="1185200"/>
        </a:xfrm>
        <a:prstGeom prst="roundRect">
          <a:avLst/>
        </a:prstGeom>
        <a:solidFill>
          <a:schemeClr val="accent2">
            <a:hueOff val="986531"/>
            <a:satOff val="-4083"/>
            <a:lumOff val="22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With regard to health care rates, which states exhibit superior outcomes?</a:t>
          </a:r>
        </a:p>
      </dsp:txBody>
      <dsp:txXfrm>
        <a:off x="57857" y="2991793"/>
        <a:ext cx="6784798" cy="1069486"/>
      </dsp:txXfrm>
    </dsp:sp>
    <dsp:sp modelId="{AA3D2CF9-01C7-45C6-9DCB-DB6457D67630}">
      <dsp:nvSpPr>
        <dsp:cNvPr id="0" name=""/>
        <dsp:cNvSpPr/>
      </dsp:nvSpPr>
      <dsp:spPr>
        <a:xfrm>
          <a:off x="0" y="4196896"/>
          <a:ext cx="6900512" cy="1166268"/>
        </a:xfrm>
        <a:prstGeom prst="roundRect">
          <a:avLst/>
        </a:prstGeom>
        <a:solidFill>
          <a:schemeClr val="accent2">
            <a:hueOff val="1479797"/>
            <a:satOff val="-6125"/>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How do the states fare when evaluating the combined metrics of total homicide rates, cost of living, and health care rates, presented side by side for comparison?</a:t>
          </a:r>
        </a:p>
      </dsp:txBody>
      <dsp:txXfrm>
        <a:off x="56933" y="4253829"/>
        <a:ext cx="6786646" cy="10524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3T01:37:12.276"/>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6F5C1-D1AC-1045-BCDB-F74EDDE07179}" type="datetimeFigureOut">
              <a:rPr lang="en-US" smtClean="0"/>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0FC98-AB9D-C24C-8FC8-AA6E0F6F005C}" type="slidenum">
              <a:rPr lang="en-US" smtClean="0"/>
              <a:t>‹#›</a:t>
            </a:fld>
            <a:endParaRPr lang="en-US"/>
          </a:p>
        </p:txBody>
      </p:sp>
    </p:spTree>
    <p:extLst>
      <p:ext uri="{BB962C8B-B14F-4D97-AF65-F5344CB8AC3E}">
        <p14:creationId xmlns:p14="http://schemas.microsoft.com/office/powerpoint/2010/main" val="1693928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a:t>
            </a:fld>
            <a:endParaRPr lang="en-US"/>
          </a:p>
        </p:txBody>
      </p:sp>
    </p:spTree>
    <p:extLst>
      <p:ext uri="{BB962C8B-B14F-4D97-AF65-F5344CB8AC3E}">
        <p14:creationId xmlns:p14="http://schemas.microsoft.com/office/powerpoint/2010/main" val="143933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In our research, we utilized data from the FBI Homicide Data API, specifically focusing on the total number of homicides reported for each state in the year 2021. Additionally, we examined the distribution of victims' gender in these homicides, capturing counts for unknown, male, and female victims. By calculating the homicide rate per 100,000 population for each state, we standardized the data, allowing for a fair and meaningful comparison of homicide rates across different states. This comprehensive analysis sheds light on the geographical disparities and provides valuable insights into the variations in homicide occurrences among states during the specified period.</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3</a:t>
            </a:fld>
            <a:endParaRPr lang="en-US"/>
          </a:p>
        </p:txBody>
      </p:sp>
    </p:spTree>
    <p:extLst>
      <p:ext uri="{BB962C8B-B14F-4D97-AF65-F5344CB8AC3E}">
        <p14:creationId xmlns:p14="http://schemas.microsoft.com/office/powerpoint/2010/main" val="216673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Using a CSV dataset, we compiled a comprehensive analysis of states ranked from least to greatest based on various cost of living categories, including the cost of living index, housing expenses, miscellaneous costs, transportation charges, and utility expenses. This gathered information provides valuable insights into the varying affordability levels across different states, allowing us to discern trends and patterns in the distribution of living expenses.</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6</a:t>
            </a:fld>
            <a:endParaRPr lang="en-US"/>
          </a:p>
        </p:txBody>
      </p:sp>
    </p:spTree>
    <p:extLst>
      <p:ext uri="{BB962C8B-B14F-4D97-AF65-F5344CB8AC3E}">
        <p14:creationId xmlns:p14="http://schemas.microsoft.com/office/powerpoint/2010/main" val="171569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The data gathered from a CSV file provides valuable insights into the healthcare quality across different states. Through this dataset, we can effectively observe the states that exhibit the best healthcare quality, ranking them at the top, while those with lower healthcare quality are positioned at the bottom. This comparative analysis offers a comprehensive view of the variations in healthcare standards. By organizing the states based on their healthcare rates, we can gain a deeper understanding of the healthcare landscape for better overall healthcare performance.</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9</a:t>
            </a:fld>
            <a:endParaRPr lang="en-US"/>
          </a:p>
        </p:txBody>
      </p:sp>
    </p:spTree>
    <p:extLst>
      <p:ext uri="{BB962C8B-B14F-4D97-AF65-F5344CB8AC3E}">
        <p14:creationId xmlns:p14="http://schemas.microsoft.com/office/powerpoint/2010/main" val="2715153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To comprehensively assess the overall desirability of states, we made the decision to combine three essential categories: homicide rates, cost of living, and healthcare scores. By combing these key factors, we aimed to develop a holistic and objective approach to determine which states would emerge as more favorable choices. This integrated analysis takes into account the safety aspect represented by homicide rates, the economic perspective encapsulated in the cost of living data, and the quality of healthcare services denoted by the healthcare scores. By evaluating these categories in tandem, we can effectively identify states that offer a well-rounded environment for residents, facilitating informed decision-making and promoting a more insightful understanding of state comparisons.</a:t>
            </a:r>
            <a:endParaRPr lang="en-US" sz="1200" dirty="0"/>
          </a:p>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12</a:t>
            </a:fld>
            <a:endParaRPr lang="en-US"/>
          </a:p>
        </p:txBody>
      </p:sp>
    </p:spTree>
    <p:extLst>
      <p:ext uri="{BB962C8B-B14F-4D97-AF65-F5344CB8AC3E}">
        <p14:creationId xmlns:p14="http://schemas.microsoft.com/office/powerpoint/2010/main" val="459245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14</a:t>
            </a:fld>
            <a:endParaRPr lang="en-US"/>
          </a:p>
        </p:txBody>
      </p:sp>
    </p:spTree>
    <p:extLst>
      <p:ext uri="{BB962C8B-B14F-4D97-AF65-F5344CB8AC3E}">
        <p14:creationId xmlns:p14="http://schemas.microsoft.com/office/powerpoint/2010/main" val="1372226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15</a:t>
            </a:fld>
            <a:endParaRPr lang="en-US"/>
          </a:p>
        </p:txBody>
      </p:sp>
    </p:spTree>
    <p:extLst>
      <p:ext uri="{BB962C8B-B14F-4D97-AF65-F5344CB8AC3E}">
        <p14:creationId xmlns:p14="http://schemas.microsoft.com/office/powerpoint/2010/main" val="584175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17</a:t>
            </a:fld>
            <a:endParaRPr lang="en-US"/>
          </a:p>
        </p:txBody>
      </p:sp>
    </p:spTree>
    <p:extLst>
      <p:ext uri="{BB962C8B-B14F-4D97-AF65-F5344CB8AC3E}">
        <p14:creationId xmlns:p14="http://schemas.microsoft.com/office/powerpoint/2010/main" val="4111217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2D3"/>
                </a:solidFill>
                <a:effectLst/>
                <a:latin typeface="Slack-Lato"/>
              </a:rPr>
              <a:t>In conclusion, the determination of which states are better suited for individual preferences depends on the values one places on different aspects of life. For some, a lower cost of living may be a priority, leading them to favor states that offer economic advantages. Others might prioritize safety and, thus, prioritize states with lower crime rates. Additionally, those who highly value healthcare quality may prioritize states that excel in healthcare services. This analysis has provided a comprehensive overview of the factors influencing state comparisons, allowing individuals to make informed decisions based on their unique priorities and preferences. Ultimately, the best state for one person may not be the same for another, making it essential to consider personal values when evaluating the data presented.</a:t>
            </a:r>
            <a:endParaRPr lang="en-US" dirty="0"/>
          </a:p>
        </p:txBody>
      </p:sp>
      <p:sp>
        <p:nvSpPr>
          <p:cNvPr id="4" name="Slide Number Placeholder 3"/>
          <p:cNvSpPr>
            <a:spLocks noGrp="1"/>
          </p:cNvSpPr>
          <p:nvPr>
            <p:ph type="sldNum" sz="quarter" idx="5"/>
          </p:nvPr>
        </p:nvSpPr>
        <p:spPr/>
        <p:txBody>
          <a:bodyPr/>
          <a:lstStyle/>
          <a:p>
            <a:fld id="{6290FC98-AB9D-C24C-8FC8-AA6E0F6F005C}" type="slidenum">
              <a:rPr lang="en-US" smtClean="0"/>
              <a:t>18</a:t>
            </a:fld>
            <a:endParaRPr lang="en-US"/>
          </a:p>
        </p:txBody>
      </p:sp>
    </p:spTree>
    <p:extLst>
      <p:ext uri="{BB962C8B-B14F-4D97-AF65-F5344CB8AC3E}">
        <p14:creationId xmlns:p14="http://schemas.microsoft.com/office/powerpoint/2010/main" val="1160429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8/3/23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4299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7807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3720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829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204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524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978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19906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3778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267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8/3/23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606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8/3/23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22026597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A colorful cloud in the sky&#10;&#10;Description automatically generated">
            <a:extLst>
              <a:ext uri="{FF2B5EF4-FFF2-40B4-BE49-F238E27FC236}">
                <a16:creationId xmlns:a16="http://schemas.microsoft.com/office/drawing/2014/main" id="{EB688609-AE0E-D137-B136-2927EC984B7A}"/>
              </a:ext>
            </a:extLst>
          </p:cNvPr>
          <p:cNvPicPr>
            <a:picLocks noChangeAspect="1"/>
          </p:cNvPicPr>
          <p:nvPr/>
        </p:nvPicPr>
        <p:blipFill rotWithShape="1">
          <a:blip r:embed="rId3">
            <a:alphaModFix amt="50000"/>
          </a:blip>
          <a:srcRect t="20145" r="-1" b="47"/>
          <a:stretch/>
        </p:blipFill>
        <p:spPr>
          <a:xfrm>
            <a:off x="20" y="10"/>
            <a:ext cx="12188930" cy="6857990"/>
          </a:xfrm>
          <a:prstGeom prst="rect">
            <a:avLst/>
          </a:prstGeom>
        </p:spPr>
      </p:pic>
      <p:sp>
        <p:nvSpPr>
          <p:cNvPr id="2" name="Title 1">
            <a:extLst>
              <a:ext uri="{FF2B5EF4-FFF2-40B4-BE49-F238E27FC236}">
                <a16:creationId xmlns:a16="http://schemas.microsoft.com/office/drawing/2014/main" id="{866B6E77-EDF1-5A45-9249-7C73957BA45A}"/>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6800" b="0" i="0" dirty="0">
                <a:effectLst/>
                <a:latin typeface="Söhne"/>
              </a:rPr>
              <a:t>Comparing States: Crime Rate, Cost of Living, and Healthcare</a:t>
            </a:r>
            <a:endParaRPr lang="en-US" sz="6800" dirty="0"/>
          </a:p>
        </p:txBody>
      </p:sp>
      <p:sp>
        <p:nvSpPr>
          <p:cNvPr id="3" name="Subtitle 2">
            <a:extLst>
              <a:ext uri="{FF2B5EF4-FFF2-40B4-BE49-F238E27FC236}">
                <a16:creationId xmlns:a16="http://schemas.microsoft.com/office/drawing/2014/main" id="{67B0EA0A-80C2-8569-05BA-F5F65D8A6C9A}"/>
              </a:ext>
            </a:extLst>
          </p:cNvPr>
          <p:cNvSpPr>
            <a:spLocks noGrp="1"/>
          </p:cNvSpPr>
          <p:nvPr>
            <p:ph type="subTitle" idx="1"/>
          </p:nvPr>
        </p:nvSpPr>
        <p:spPr>
          <a:xfrm>
            <a:off x="1527048" y="4599432"/>
            <a:ext cx="9144000" cy="1536192"/>
          </a:xfrm>
        </p:spPr>
        <p:txBody>
          <a:bodyPr>
            <a:noAutofit/>
          </a:bodyPr>
          <a:lstStyle/>
          <a:p>
            <a:pPr algn="ctr">
              <a:lnSpc>
                <a:spcPct val="100000"/>
              </a:lnSpc>
            </a:pPr>
            <a:r>
              <a:rPr lang="en-US" dirty="0"/>
              <a:t>Presented by </a:t>
            </a:r>
          </a:p>
          <a:p>
            <a:pPr algn="ctr">
              <a:lnSpc>
                <a:spcPct val="100000"/>
              </a:lnSpc>
            </a:pPr>
            <a:r>
              <a:rPr lang="en-US" dirty="0"/>
              <a:t>Sebastian </a:t>
            </a:r>
            <a:r>
              <a:rPr lang="en-US" dirty="0" err="1"/>
              <a:t>Tagle</a:t>
            </a:r>
            <a:endParaRPr lang="en-US" dirty="0"/>
          </a:p>
          <a:p>
            <a:pPr algn="ctr">
              <a:lnSpc>
                <a:spcPct val="100000"/>
              </a:lnSpc>
            </a:pPr>
            <a:r>
              <a:rPr lang="en-US" dirty="0"/>
              <a:t>Haley Rollins</a:t>
            </a:r>
          </a:p>
          <a:p>
            <a:pPr algn="ctr">
              <a:lnSpc>
                <a:spcPct val="100000"/>
              </a:lnSpc>
            </a:pPr>
            <a:r>
              <a:rPr lang="en-US" dirty="0"/>
              <a:t>Erika Camacho</a:t>
            </a:r>
          </a:p>
        </p:txBody>
      </p:sp>
      <p:sp>
        <p:nvSpPr>
          <p:cNvPr id="34"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5823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78DCE-5D0A-84EA-95C6-4184C4D56316}"/>
              </a:ext>
            </a:extLst>
          </p:cNvPr>
          <p:cNvSpPr>
            <a:spLocks noGrp="1"/>
          </p:cNvSpPr>
          <p:nvPr>
            <p:ph type="title"/>
          </p:nvPr>
        </p:nvSpPr>
        <p:spPr>
          <a:xfrm>
            <a:off x="4654296" y="329184"/>
            <a:ext cx="6894576" cy="1783080"/>
          </a:xfrm>
        </p:spPr>
        <p:txBody>
          <a:bodyPr anchor="b">
            <a:normAutofit fontScale="90000"/>
          </a:bodyPr>
          <a:lstStyle/>
          <a:p>
            <a:pPr algn="ctr">
              <a:lnSpc>
                <a:spcPct val="90000"/>
              </a:lnSpc>
            </a:pPr>
            <a:r>
              <a:rPr lang="en-US" sz="5000" b="0" i="0" dirty="0">
                <a:effectLst/>
              </a:rPr>
              <a:t>Comparative Healthcare Scores Across States</a:t>
            </a:r>
            <a:endParaRPr lang="en-US" sz="5000" dirty="0"/>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A picture of an electromagnetic radiation">
            <a:extLst>
              <a:ext uri="{FF2B5EF4-FFF2-40B4-BE49-F238E27FC236}">
                <a16:creationId xmlns:a16="http://schemas.microsoft.com/office/drawing/2014/main" id="{A1DB010B-1AF5-6E0E-F9E2-5188DDF33FCD}"/>
              </a:ext>
            </a:extLst>
          </p:cNvPr>
          <p:cNvPicPr>
            <a:picLocks noChangeAspect="1"/>
          </p:cNvPicPr>
          <p:nvPr/>
        </p:nvPicPr>
        <p:blipFill rotWithShape="1">
          <a:blip r:embed="rId2"/>
          <a:srcRect l="30755" r="29644" b="2"/>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pic>
        <p:nvPicPr>
          <p:cNvPr id="4" name="Picture 3" descr="A screenshot of a cell phone&#10;&#10;Description automatically generated">
            <a:extLst>
              <a:ext uri="{FF2B5EF4-FFF2-40B4-BE49-F238E27FC236}">
                <a16:creationId xmlns:a16="http://schemas.microsoft.com/office/drawing/2014/main" id="{C45CCF1F-6690-E184-9623-A74E6D93C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0" y="2976880"/>
            <a:ext cx="5346138" cy="2319020"/>
          </a:xfrm>
          <a:prstGeom prst="rect">
            <a:avLst/>
          </a:prstGeom>
        </p:spPr>
      </p:pic>
    </p:spTree>
    <p:extLst>
      <p:ext uri="{BB962C8B-B14F-4D97-AF65-F5344CB8AC3E}">
        <p14:creationId xmlns:p14="http://schemas.microsoft.com/office/powerpoint/2010/main" val="330294556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5C343-C3C4-4737-783F-45AE4A0650BF}"/>
              </a:ext>
            </a:extLst>
          </p:cNvPr>
          <p:cNvSpPr>
            <a:spLocks noGrp="1"/>
          </p:cNvSpPr>
          <p:nvPr>
            <p:ph type="title"/>
          </p:nvPr>
        </p:nvSpPr>
        <p:spPr>
          <a:xfrm>
            <a:off x="4673459" y="776824"/>
            <a:ext cx="6894576" cy="1097558"/>
          </a:xfrm>
        </p:spPr>
        <p:txBody>
          <a:bodyPr anchor="b">
            <a:normAutofit fontScale="90000"/>
          </a:bodyPr>
          <a:lstStyle/>
          <a:p>
            <a:pPr algn="ctr">
              <a:lnSpc>
                <a:spcPct val="90000"/>
              </a:lnSpc>
            </a:pPr>
            <a:r>
              <a:rPr lang="en-US" sz="4000" dirty="0"/>
              <a:t>Visualizing Healthcare Scores: State-to-State Comparative Analysis</a:t>
            </a:r>
          </a:p>
        </p:txBody>
      </p:sp>
      <p:pic>
        <p:nvPicPr>
          <p:cNvPr id="5" name="Picture 4" descr="Cardiogram">
            <a:extLst>
              <a:ext uri="{FF2B5EF4-FFF2-40B4-BE49-F238E27FC236}">
                <a16:creationId xmlns:a16="http://schemas.microsoft.com/office/drawing/2014/main" id="{222ED3ED-C502-8145-69E6-E7E4DE8F3C86}"/>
              </a:ext>
            </a:extLst>
          </p:cNvPr>
          <p:cNvPicPr>
            <a:picLocks noChangeAspect="1"/>
          </p:cNvPicPr>
          <p:nvPr/>
        </p:nvPicPr>
        <p:blipFill rotWithShape="1">
          <a:blip r:embed="rId2"/>
          <a:srcRect l="26678" r="3402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graph showing the number of states and the state&#10;&#10;Description automatically generated with medium confidence">
            <a:extLst>
              <a:ext uri="{FF2B5EF4-FFF2-40B4-BE49-F238E27FC236}">
                <a16:creationId xmlns:a16="http://schemas.microsoft.com/office/drawing/2014/main" id="{03A4FE56-1EF3-0B40-7E42-366EF94BB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542" y="2101776"/>
            <a:ext cx="8136410" cy="3983128"/>
          </a:xfrm>
          <a:prstGeom prst="rect">
            <a:avLst/>
          </a:prstGeom>
        </p:spPr>
      </p:pic>
    </p:spTree>
    <p:extLst>
      <p:ext uri="{BB962C8B-B14F-4D97-AF65-F5344CB8AC3E}">
        <p14:creationId xmlns:p14="http://schemas.microsoft.com/office/powerpoint/2010/main" val="27813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7B5C-45D4-D461-D126-A167A3E0AA13}"/>
              </a:ext>
            </a:extLst>
          </p:cNvPr>
          <p:cNvSpPr>
            <a:spLocks noGrp="1"/>
          </p:cNvSpPr>
          <p:nvPr>
            <p:ph type="title"/>
          </p:nvPr>
        </p:nvSpPr>
        <p:spPr>
          <a:xfrm>
            <a:off x="4462818" y="329184"/>
            <a:ext cx="7086054" cy="1783080"/>
          </a:xfrm>
        </p:spPr>
        <p:txBody>
          <a:bodyPr anchor="b">
            <a:normAutofit/>
          </a:bodyPr>
          <a:lstStyle/>
          <a:p>
            <a:pPr algn="ctr">
              <a:lnSpc>
                <a:spcPct val="90000"/>
              </a:lnSpc>
            </a:pPr>
            <a:r>
              <a:rPr lang="en-US" sz="4000" b="0" i="0" dirty="0">
                <a:effectLst/>
              </a:rPr>
              <a:t>Side-by-Side Comparison of States: Combined Data Analysis</a:t>
            </a:r>
            <a:endParaRPr lang="en-US" sz="4000" dirty="0"/>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41DE0E-8293-CA79-7587-F17D5D771519}"/>
              </a:ext>
            </a:extLst>
          </p:cNvPr>
          <p:cNvSpPr>
            <a:spLocks noGrp="1"/>
          </p:cNvSpPr>
          <p:nvPr>
            <p:ph idx="1"/>
          </p:nvPr>
        </p:nvSpPr>
        <p:spPr>
          <a:xfrm>
            <a:off x="4691144" y="2743200"/>
            <a:ext cx="6894576" cy="3483864"/>
          </a:xfrm>
        </p:spPr>
        <p:txBody>
          <a:bodyPr>
            <a:normAutofit/>
          </a:bodyPr>
          <a:lstStyle/>
          <a:p>
            <a:pPr marL="0" indent="0">
              <a:lnSpc>
                <a:spcPct val="100000"/>
              </a:lnSpc>
              <a:buNone/>
            </a:pPr>
            <a:r>
              <a:rPr lang="en-US" sz="1800" dirty="0">
                <a:latin typeface="Söhne"/>
              </a:rPr>
              <a:t>C</a:t>
            </a:r>
            <a:r>
              <a:rPr lang="en-US" sz="1800" b="0" i="0" dirty="0">
                <a:effectLst/>
                <a:latin typeface="Söhne"/>
              </a:rPr>
              <a:t>ombine three essential categories: homicide rates, cost of living, and healthcare scores.</a:t>
            </a:r>
          </a:p>
          <a:p>
            <a:pPr marL="0" indent="0">
              <a:lnSpc>
                <a:spcPct val="100000"/>
              </a:lnSpc>
              <a:buNone/>
            </a:pPr>
            <a:r>
              <a:rPr lang="en-US" sz="1800" b="0" i="0" dirty="0">
                <a:effectLst/>
                <a:latin typeface="Söhne"/>
              </a:rPr>
              <a:t>This integrated analysis takes into account the safety aspect represented by homicide rates, the economic perspective encapsulated in the cost of living data, and the quality of healthcare services denoted by the healthcare scores</a:t>
            </a:r>
            <a:endParaRPr lang="en-US" sz="1800" dirty="0"/>
          </a:p>
        </p:txBody>
      </p:sp>
      <p:pic>
        <p:nvPicPr>
          <p:cNvPr id="15" name="Picture 4" descr="Graph">
            <a:extLst>
              <a:ext uri="{FF2B5EF4-FFF2-40B4-BE49-F238E27FC236}">
                <a16:creationId xmlns:a16="http://schemas.microsoft.com/office/drawing/2014/main" id="{31091BB0-0909-EC56-2F8C-63DEBF47E6BE}"/>
              </a:ext>
            </a:extLst>
          </p:cNvPr>
          <p:cNvPicPr>
            <a:picLocks noChangeAspect="1"/>
          </p:cNvPicPr>
          <p:nvPr/>
        </p:nvPicPr>
        <p:blipFill rotWithShape="1">
          <a:blip r:embed="rId3"/>
          <a:srcRect l="23963" r="39095"/>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159928200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11559-EF42-75C3-08CA-83C03CFB09E0}"/>
              </a:ext>
            </a:extLst>
          </p:cNvPr>
          <p:cNvSpPr>
            <a:spLocks noGrp="1"/>
          </p:cNvSpPr>
          <p:nvPr>
            <p:ph type="title"/>
          </p:nvPr>
        </p:nvSpPr>
        <p:spPr>
          <a:xfrm>
            <a:off x="4654296" y="329184"/>
            <a:ext cx="6894576" cy="1783080"/>
          </a:xfrm>
        </p:spPr>
        <p:txBody>
          <a:bodyPr anchor="b">
            <a:normAutofit/>
          </a:bodyPr>
          <a:lstStyle/>
          <a:p>
            <a:pPr algn="ctr">
              <a:lnSpc>
                <a:spcPct val="90000"/>
              </a:lnSpc>
            </a:pPr>
            <a:r>
              <a:rPr lang="en-US" sz="4000" b="0" i="0" dirty="0">
                <a:effectLst/>
              </a:rPr>
              <a:t>State Comparisons: Homicide, Cost of Living, and Healthcare Scores</a:t>
            </a:r>
            <a:endParaRPr lang="en-US" sz="4000" dirty="0"/>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73854B99-309F-E625-2F37-C2742ED98404}"/>
              </a:ext>
            </a:extLst>
          </p:cNvPr>
          <p:cNvPicPr>
            <a:picLocks noChangeAspect="1"/>
          </p:cNvPicPr>
          <p:nvPr/>
        </p:nvPicPr>
        <p:blipFill rotWithShape="1">
          <a:blip r:embed="rId2"/>
          <a:srcRect l="37134" r="23411"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pic>
        <p:nvPicPr>
          <p:cNvPr id="8" name="Content Placeholder 7" descr="A screenshot of a graph&#10;&#10;Description automatically generated">
            <a:extLst>
              <a:ext uri="{FF2B5EF4-FFF2-40B4-BE49-F238E27FC236}">
                <a16:creationId xmlns:a16="http://schemas.microsoft.com/office/drawing/2014/main" id="{B67FDF15-1E79-C9D8-0F98-52340E5B5E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6985" y="3033269"/>
            <a:ext cx="7842893" cy="1668442"/>
          </a:xfrm>
        </p:spPr>
      </p:pic>
    </p:spTree>
    <p:extLst>
      <p:ext uri="{BB962C8B-B14F-4D97-AF65-F5344CB8AC3E}">
        <p14:creationId xmlns:p14="http://schemas.microsoft.com/office/powerpoint/2010/main" val="366044628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4" name="Rectangle 2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12DED-8EE2-54B6-D1D5-3CF9DC95C859}"/>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lnSpc>
                <a:spcPct val="90000"/>
              </a:lnSpc>
            </a:pPr>
            <a:r>
              <a:rPr lang="en-US" sz="3300" b="0" i="0" dirty="0">
                <a:effectLst/>
              </a:rPr>
              <a:t>Visualizing State Comparisons: Homicide, Cost of Living, and Healthcare Scores</a:t>
            </a:r>
            <a:endParaRPr lang="en-US" sz="3300" dirty="0"/>
          </a:p>
        </p:txBody>
      </p:sp>
      <p:sp>
        <p:nvSpPr>
          <p:cNvPr id="26" name="Rectangle 6">
            <a:extLst>
              <a:ext uri="{FF2B5EF4-FFF2-40B4-BE49-F238E27FC236}">
                <a16:creationId xmlns:a16="http://schemas.microsoft.com/office/drawing/2014/main" id="{147C7031-1E3A-4EF7-A823-89F74BA67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graph of a number of blue dots&#10;&#10;Description automatically generated">
            <a:extLst>
              <a:ext uri="{FF2B5EF4-FFF2-40B4-BE49-F238E27FC236}">
                <a16:creationId xmlns:a16="http://schemas.microsoft.com/office/drawing/2014/main" id="{7C017F8B-27F9-FD1B-1141-9E91FF58B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3256547"/>
            <a:ext cx="3758184" cy="2809242"/>
          </a:xfrm>
          <a:prstGeom prst="rect">
            <a:avLst/>
          </a:prstGeom>
        </p:spPr>
      </p:pic>
      <p:sp>
        <p:nvSpPr>
          <p:cNvPr id="18" name="TextBox 17">
            <a:extLst>
              <a:ext uri="{FF2B5EF4-FFF2-40B4-BE49-F238E27FC236}">
                <a16:creationId xmlns:a16="http://schemas.microsoft.com/office/drawing/2014/main" id="{329A6712-515A-EE2E-9FA5-05EF972DDCA4}"/>
              </a:ext>
            </a:extLst>
          </p:cNvPr>
          <p:cNvSpPr txBox="1"/>
          <p:nvPr/>
        </p:nvSpPr>
        <p:spPr>
          <a:xfrm>
            <a:off x="8594070" y="2056218"/>
            <a:ext cx="3305322"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Cost of Living vs Healthcare Score</a:t>
            </a:r>
          </a:p>
          <a:p>
            <a:pPr algn="ctr"/>
            <a:r>
              <a:rPr lang="en-US" dirty="0">
                <a:latin typeface="Arial" panose="020B0604020202020204" pitchFamily="34" charset="0"/>
                <a:cs typeface="Arial" panose="020B0604020202020204" pitchFamily="34" charset="0"/>
              </a:rPr>
              <a:t>Correlation: .28</a:t>
            </a:r>
          </a:p>
          <a:p>
            <a:pPr algn="ctr"/>
            <a:r>
              <a:rPr lang="en-US" dirty="0">
                <a:latin typeface="Arial" panose="020B0604020202020204" pitchFamily="34" charset="0"/>
                <a:cs typeface="Arial" panose="020B0604020202020204" pitchFamily="34" charset="0"/>
              </a:rPr>
              <a:t>P-value: 0.06</a:t>
            </a:r>
          </a:p>
        </p:txBody>
      </p:sp>
      <p:sp>
        <p:nvSpPr>
          <p:cNvPr id="19" name="TextBox 18">
            <a:extLst>
              <a:ext uri="{FF2B5EF4-FFF2-40B4-BE49-F238E27FC236}">
                <a16:creationId xmlns:a16="http://schemas.microsoft.com/office/drawing/2014/main" id="{7EFAE707-1BC1-2F96-C385-35349314BB8F}"/>
              </a:ext>
            </a:extLst>
          </p:cNvPr>
          <p:cNvSpPr txBox="1"/>
          <p:nvPr/>
        </p:nvSpPr>
        <p:spPr>
          <a:xfrm>
            <a:off x="4712663" y="2075009"/>
            <a:ext cx="3138985"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Homicide Rate vs Healthcare Score</a:t>
            </a:r>
          </a:p>
          <a:p>
            <a:pPr algn="ctr"/>
            <a:r>
              <a:rPr lang="en-US" dirty="0">
                <a:latin typeface="Arial" panose="020B0604020202020204" pitchFamily="34" charset="0"/>
                <a:cs typeface="Arial" panose="020B0604020202020204" pitchFamily="34" charset="0"/>
              </a:rPr>
              <a:t>Correlation: .06</a:t>
            </a:r>
          </a:p>
          <a:p>
            <a:pPr algn="ctr"/>
            <a:r>
              <a:rPr lang="en-US" dirty="0">
                <a:latin typeface="Arial" panose="020B0604020202020204" pitchFamily="34" charset="0"/>
                <a:cs typeface="Arial" panose="020B0604020202020204" pitchFamily="34" charset="0"/>
              </a:rPr>
              <a:t>P-Value: 0.68</a:t>
            </a:r>
          </a:p>
        </p:txBody>
      </p:sp>
      <p:sp>
        <p:nvSpPr>
          <p:cNvPr id="20" name="TextBox 19">
            <a:extLst>
              <a:ext uri="{FF2B5EF4-FFF2-40B4-BE49-F238E27FC236}">
                <a16:creationId xmlns:a16="http://schemas.microsoft.com/office/drawing/2014/main" id="{3D03EB1C-F661-DAB2-EC2E-64B76382EBD9}"/>
              </a:ext>
            </a:extLst>
          </p:cNvPr>
          <p:cNvSpPr txBox="1"/>
          <p:nvPr/>
        </p:nvSpPr>
        <p:spPr>
          <a:xfrm>
            <a:off x="685155" y="2113183"/>
            <a:ext cx="3305322" cy="1200329"/>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Cost of Living vs Homicide Rate</a:t>
            </a:r>
          </a:p>
          <a:p>
            <a:pPr algn="ctr"/>
            <a:r>
              <a:rPr lang="en-US" dirty="0">
                <a:latin typeface="Arial" panose="020B0604020202020204" pitchFamily="34" charset="0"/>
                <a:cs typeface="Arial" panose="020B0604020202020204" pitchFamily="34" charset="0"/>
              </a:rPr>
              <a:t>Correlation: -0.3</a:t>
            </a:r>
          </a:p>
          <a:p>
            <a:pPr algn="ctr"/>
            <a:r>
              <a:rPr lang="en-US" dirty="0">
                <a:latin typeface="Arial" panose="020B0604020202020204" pitchFamily="34" charset="0"/>
                <a:cs typeface="Arial" panose="020B0604020202020204" pitchFamily="34" charset="0"/>
              </a:rPr>
              <a:t>P-value: 0.046</a:t>
            </a:r>
          </a:p>
        </p:txBody>
      </p:sp>
      <p:pic>
        <p:nvPicPr>
          <p:cNvPr id="7" name="Picture 6" descr="A graph with blue dots and red line&#10;&#10;Description automatically generated">
            <a:extLst>
              <a:ext uri="{FF2B5EF4-FFF2-40B4-BE49-F238E27FC236}">
                <a16:creationId xmlns:a16="http://schemas.microsoft.com/office/drawing/2014/main" id="{0F24E1B1-32EA-8C2E-7491-82FA0118E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3401" y="3224364"/>
            <a:ext cx="3811382" cy="2873607"/>
          </a:xfrm>
          <a:prstGeom prst="rect">
            <a:avLst/>
          </a:prstGeom>
        </p:spPr>
      </p:pic>
      <p:pic>
        <p:nvPicPr>
          <p:cNvPr id="9" name="Picture 8" descr="A graph with blue dots and red text&#10;&#10;Description automatically generated">
            <a:extLst>
              <a:ext uri="{FF2B5EF4-FFF2-40B4-BE49-F238E27FC236}">
                <a16:creationId xmlns:a16="http://schemas.microsoft.com/office/drawing/2014/main" id="{5CF8AB1F-20CC-8C08-5E57-5F4B7356F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2609" y="3191267"/>
            <a:ext cx="3866782" cy="2964083"/>
          </a:xfrm>
          <a:prstGeom prst="rect">
            <a:avLst/>
          </a:prstGeom>
        </p:spPr>
      </p:pic>
    </p:spTree>
    <p:extLst>
      <p:ext uri="{BB962C8B-B14F-4D97-AF65-F5344CB8AC3E}">
        <p14:creationId xmlns:p14="http://schemas.microsoft.com/office/powerpoint/2010/main" val="29898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47B662"/>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550A10C-E6AE-35A9-E057-DC31AB7C7958}"/>
              </a:ext>
            </a:extLst>
          </p:cNvPr>
          <p:cNvSpPr>
            <a:spLocks noGrp="1"/>
          </p:cNvSpPr>
          <p:nvPr>
            <p:ph type="title"/>
          </p:nvPr>
        </p:nvSpPr>
        <p:spPr>
          <a:xfrm>
            <a:off x="1039163" y="1762169"/>
            <a:ext cx="4073110" cy="3122092"/>
          </a:xfrm>
        </p:spPr>
        <p:txBody>
          <a:bodyPr anchor="ctr">
            <a:normAutofit/>
          </a:bodyPr>
          <a:lstStyle/>
          <a:p>
            <a:pPr algn="ctr"/>
            <a:r>
              <a:rPr lang="en-US" dirty="0">
                <a:solidFill>
                  <a:srgbClr val="FFFFFF"/>
                </a:solidFill>
              </a:rPr>
              <a:t>State Comparison Plots</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4868832"/>
                <a:ext cx="36000" cy="32709"/>
              </a:xfrm>
              <a:prstGeom prst="rect">
                <a:avLst/>
              </a:prstGeom>
            </p:spPr>
          </p:pic>
        </mc:Fallback>
      </mc:AlternateContent>
      <p:pic>
        <p:nvPicPr>
          <p:cNvPr id="5" name="Content Placeholder 4" descr="A graph of a number of people with numbers&#10;&#10;Description automatically generated with medium confidence">
            <a:extLst>
              <a:ext uri="{FF2B5EF4-FFF2-40B4-BE49-F238E27FC236}">
                <a16:creationId xmlns:a16="http://schemas.microsoft.com/office/drawing/2014/main" id="{E03FC3AB-9310-1293-8111-717E8C54E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8728" y="1182762"/>
            <a:ext cx="5869614" cy="4240795"/>
          </a:xfrm>
          <a:prstGeom prst="rect">
            <a:avLst/>
          </a:prstGeom>
        </p:spPr>
      </p:pic>
    </p:spTree>
    <p:extLst>
      <p:ext uri="{BB962C8B-B14F-4D97-AF65-F5344CB8AC3E}">
        <p14:creationId xmlns:p14="http://schemas.microsoft.com/office/powerpoint/2010/main" val="1493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AB349-3711-63F5-E256-73468CE240C1}"/>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Which state is best?</a:t>
            </a:r>
            <a:endParaRPr lang="en-US" sz="6000" dirty="0"/>
          </a:p>
        </p:txBody>
      </p:sp>
      <p:sp>
        <p:nvSpPr>
          <p:cNvPr id="15"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p of the united states&#10;&#10;Description automatically generated">
            <a:extLst>
              <a:ext uri="{FF2B5EF4-FFF2-40B4-BE49-F238E27FC236}">
                <a16:creationId xmlns:a16="http://schemas.microsoft.com/office/drawing/2014/main" id="{203EDF8B-64BC-3FBD-5933-D9504E1F3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8" y="2049931"/>
            <a:ext cx="6857110" cy="4583951"/>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C8EC93B-9CB1-4290-F236-05A91454B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564" y="3901896"/>
            <a:ext cx="6026658" cy="1220121"/>
          </a:xfrm>
          <a:prstGeom prst="rect">
            <a:avLst/>
          </a:prstGeom>
        </p:spPr>
      </p:pic>
    </p:spTree>
    <p:extLst>
      <p:ext uri="{BB962C8B-B14F-4D97-AF65-F5344CB8AC3E}">
        <p14:creationId xmlns:p14="http://schemas.microsoft.com/office/powerpoint/2010/main" val="255198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B349-3711-63F5-E256-73468CE240C1}"/>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Which state is best?</a:t>
            </a:r>
            <a:endParaRPr lang="en-US" sz="6000" dirty="0"/>
          </a:p>
        </p:txBody>
      </p:sp>
      <p:pic>
        <p:nvPicPr>
          <p:cNvPr id="4" name="Picture 3" descr="A map of the state of wyoming&#10;&#10;Description automatically generated">
            <a:extLst>
              <a:ext uri="{FF2B5EF4-FFF2-40B4-BE49-F238E27FC236}">
                <a16:creationId xmlns:a16="http://schemas.microsoft.com/office/drawing/2014/main" id="{4E639284-7E85-C8A7-5B9D-F2985F3EF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70" y="1953851"/>
            <a:ext cx="7053231" cy="452206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1CC1802-EE14-299F-6A26-FA90DEE21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453" y="3422212"/>
            <a:ext cx="799548" cy="1082721"/>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232C21F5-782F-2F0D-DF22-BEE8E6871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001" y="3422212"/>
            <a:ext cx="4800210" cy="1065836"/>
          </a:xfrm>
          <a:prstGeom prst="rect">
            <a:avLst/>
          </a:prstGeom>
        </p:spPr>
      </p:pic>
      <p:sp>
        <p:nvSpPr>
          <p:cNvPr id="12" name="TextBox 11">
            <a:extLst>
              <a:ext uri="{FF2B5EF4-FFF2-40B4-BE49-F238E27FC236}">
                <a16:creationId xmlns:a16="http://schemas.microsoft.com/office/drawing/2014/main" id="{7555C81F-00C8-B5F2-1223-6A5125EFE385}"/>
              </a:ext>
            </a:extLst>
          </p:cNvPr>
          <p:cNvSpPr txBox="1"/>
          <p:nvPr/>
        </p:nvSpPr>
        <p:spPr>
          <a:xfrm>
            <a:off x="6537134" y="2896528"/>
            <a:ext cx="501138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Cost of living given greater weight:</a:t>
            </a:r>
          </a:p>
        </p:txBody>
      </p:sp>
    </p:spTree>
    <p:extLst>
      <p:ext uri="{BB962C8B-B14F-4D97-AF65-F5344CB8AC3E}">
        <p14:creationId xmlns:p14="http://schemas.microsoft.com/office/powerpoint/2010/main" val="992062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47B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0FF2B-8F80-5F32-685E-8747BDB93245}"/>
              </a:ext>
            </a:extLst>
          </p:cNvPr>
          <p:cNvSpPr>
            <a:spLocks noGrp="1"/>
          </p:cNvSpPr>
          <p:nvPr>
            <p:ph type="title"/>
          </p:nvPr>
        </p:nvSpPr>
        <p:spPr>
          <a:xfrm>
            <a:off x="4654296" y="329184"/>
            <a:ext cx="6894576" cy="1783080"/>
          </a:xfrm>
        </p:spPr>
        <p:txBody>
          <a:bodyPr anchor="b">
            <a:normAutofit/>
          </a:bodyPr>
          <a:lstStyle/>
          <a:p>
            <a:r>
              <a:rPr lang="en-US" sz="7200" dirty="0"/>
              <a:t>Conclusion</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F21E17A4-1C3E-862E-37AA-7386926E250C}"/>
              </a:ext>
            </a:extLst>
          </p:cNvPr>
          <p:cNvPicPr>
            <a:picLocks noChangeAspect="1"/>
          </p:cNvPicPr>
          <p:nvPr/>
        </p:nvPicPr>
        <p:blipFill rotWithShape="1">
          <a:blip r:embed="rId3"/>
          <a:srcRect l="55220" r="5326"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
        <p:nvSpPr>
          <p:cNvPr id="10" name="Content Placeholder 9">
            <a:extLst>
              <a:ext uri="{FF2B5EF4-FFF2-40B4-BE49-F238E27FC236}">
                <a16:creationId xmlns:a16="http://schemas.microsoft.com/office/drawing/2014/main" id="{A280FFCC-F726-C7F4-C6DB-DCBAC9835D05}"/>
              </a:ext>
            </a:extLst>
          </p:cNvPr>
          <p:cNvSpPr>
            <a:spLocks noGrp="1"/>
          </p:cNvSpPr>
          <p:nvPr>
            <p:ph idx="1"/>
          </p:nvPr>
        </p:nvSpPr>
        <p:spPr>
          <a:xfrm>
            <a:off x="4353636" y="2578608"/>
            <a:ext cx="7000164" cy="1310867"/>
          </a:xfrm>
        </p:spPr>
        <p:txBody>
          <a:bodyPr>
            <a:normAutofit/>
          </a:bodyPr>
          <a:lstStyle/>
          <a:p>
            <a:r>
              <a:rPr lang="en-US" sz="2000" dirty="0">
                <a:latin typeface="Arial" panose="020B0604020202020204" pitchFamily="34" charset="0"/>
                <a:cs typeface="Arial" panose="020B0604020202020204" pitchFamily="34" charset="0"/>
              </a:rPr>
              <a:t>The best state really depends on individual preferences</a:t>
            </a:r>
          </a:p>
          <a:p>
            <a:pPr marL="0" indent="0">
              <a:buNone/>
            </a:pP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90BD6D1-E7EC-D357-7A1E-B49AD169415B}"/>
              </a:ext>
            </a:extLst>
          </p:cNvPr>
          <p:cNvSpPr txBox="1"/>
          <p:nvPr/>
        </p:nvSpPr>
        <p:spPr>
          <a:xfrm>
            <a:off x="4654296" y="3657600"/>
            <a:ext cx="6400391" cy="461665"/>
          </a:xfrm>
          <a:prstGeom prst="rect">
            <a:avLst/>
          </a:prstGeom>
          <a:noFill/>
        </p:spPr>
        <p:txBody>
          <a:bodyPr wrap="square" rtlCol="0">
            <a:spAutoFit/>
          </a:bodyPr>
          <a:lstStyle/>
          <a:p>
            <a:r>
              <a:rPr lang="en-US" sz="2400" dirty="0">
                <a:latin typeface="+mj-lt"/>
              </a:rPr>
              <a:t>Limitations and ideas for future research:</a:t>
            </a:r>
          </a:p>
        </p:txBody>
      </p:sp>
      <p:sp>
        <p:nvSpPr>
          <p:cNvPr id="14" name="TextBox 13">
            <a:extLst>
              <a:ext uri="{FF2B5EF4-FFF2-40B4-BE49-F238E27FC236}">
                <a16:creationId xmlns:a16="http://schemas.microsoft.com/office/drawing/2014/main" id="{88FBEDE5-2022-F956-C3C9-55EB2038D4B7}"/>
              </a:ext>
            </a:extLst>
          </p:cNvPr>
          <p:cNvSpPr txBox="1"/>
          <p:nvPr/>
        </p:nvSpPr>
        <p:spPr>
          <a:xfrm>
            <a:off x="4654296" y="4258101"/>
            <a:ext cx="5445047"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Incomplete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More criteria (education, employment, income per capita, etc.)</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Comparison across multiple years</a:t>
            </a:r>
          </a:p>
        </p:txBody>
      </p:sp>
    </p:spTree>
    <p:extLst>
      <p:ext uri="{BB962C8B-B14F-4D97-AF65-F5344CB8AC3E}">
        <p14:creationId xmlns:p14="http://schemas.microsoft.com/office/powerpoint/2010/main" val="19798402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1DD3B-38CC-8B24-DD00-83D55D1E18BF}"/>
              </a:ext>
            </a:extLst>
          </p:cNvPr>
          <p:cNvSpPr>
            <a:spLocks noGrp="1"/>
          </p:cNvSpPr>
          <p:nvPr>
            <p:ph type="title"/>
          </p:nvPr>
        </p:nvSpPr>
        <p:spPr>
          <a:xfrm>
            <a:off x="635000" y="640823"/>
            <a:ext cx="3418659" cy="5583148"/>
          </a:xfrm>
        </p:spPr>
        <p:txBody>
          <a:bodyPr anchor="ctr">
            <a:normAutofit/>
          </a:bodyPr>
          <a:lstStyle/>
          <a:p>
            <a:r>
              <a:rPr lang="en-US" sz="5100"/>
              <a:t>Questions </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47B662"/>
          </a:solidFill>
          <a:ln w="34925">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B1ABB56-3C00-A496-D748-8DF1D1FAA13F}"/>
              </a:ext>
            </a:extLst>
          </p:cNvPr>
          <p:cNvGraphicFramePr>
            <a:graphicFrameLocks noGrp="1"/>
          </p:cNvGraphicFramePr>
          <p:nvPr>
            <p:ph idx="1"/>
            <p:extLst>
              <p:ext uri="{D42A27DB-BD31-4B8C-83A1-F6EECF244321}">
                <p14:modId xmlns:p14="http://schemas.microsoft.com/office/powerpoint/2010/main" val="226547224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816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2B537-8FDB-DE87-2932-2C218E0B91A6}"/>
              </a:ext>
            </a:extLst>
          </p:cNvPr>
          <p:cNvSpPr>
            <a:spLocks noGrp="1"/>
          </p:cNvSpPr>
          <p:nvPr>
            <p:ph type="title"/>
          </p:nvPr>
        </p:nvSpPr>
        <p:spPr>
          <a:xfrm>
            <a:off x="640080" y="325370"/>
            <a:ext cx="6894576" cy="1784538"/>
          </a:xfrm>
        </p:spPr>
        <p:txBody>
          <a:bodyPr anchor="b">
            <a:normAutofit fontScale="90000"/>
          </a:bodyPr>
          <a:lstStyle/>
          <a:p>
            <a:pPr algn="ctr">
              <a:lnSpc>
                <a:spcPct val="90000"/>
              </a:lnSpc>
            </a:pPr>
            <a:r>
              <a:rPr lang="en-US" sz="5000" b="0" i="0" dirty="0">
                <a:effectLst/>
              </a:rPr>
              <a:t>State-by-State Analysis of Total Homicide Rates</a:t>
            </a:r>
            <a:endParaRPr lang="en-US" sz="5000" dirty="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23DCC0-AB7E-F023-1256-AB20631499E4}"/>
              </a:ext>
            </a:extLst>
          </p:cNvPr>
          <p:cNvSpPr>
            <a:spLocks noGrp="1"/>
          </p:cNvSpPr>
          <p:nvPr>
            <p:ph idx="1"/>
          </p:nvPr>
        </p:nvSpPr>
        <p:spPr>
          <a:xfrm>
            <a:off x="640080" y="2708307"/>
            <a:ext cx="6894576" cy="3485260"/>
          </a:xfrm>
        </p:spPr>
        <p:txBody>
          <a:bodyPr>
            <a:normAutofit/>
          </a:bodyPr>
          <a:lstStyle/>
          <a:p>
            <a:pPr fontAlgn="base">
              <a:spcBef>
                <a:spcPts val="0"/>
              </a:spcBef>
            </a:pPr>
            <a:r>
              <a:rPr lang="en-US" sz="2000" b="0" i="0" u="none" strike="noStrike" dirty="0">
                <a:solidFill>
                  <a:srgbClr val="000000"/>
                </a:solidFill>
                <a:effectLst/>
                <a:latin typeface="Arial" panose="020B0604020202020204" pitchFamily="34" charset="0"/>
                <a:cs typeface="Arial" panose="020B0604020202020204" pitchFamily="34" charset="0"/>
              </a:rPr>
              <a:t>FBI Crime Data API: Homicides in 2021</a:t>
            </a:r>
          </a:p>
          <a:p>
            <a:pPr fontAlgn="base">
              <a:spcBef>
                <a:spcPts val="0"/>
              </a:spcBef>
            </a:pPr>
            <a:endParaRPr lang="en-US" sz="2000" i="0" u="none" strike="noStrike" dirty="0">
              <a:solidFill>
                <a:srgbClr val="000000"/>
              </a:solidFill>
              <a:latin typeface="Arial" panose="020B0604020202020204" pitchFamily="34" charset="0"/>
              <a:cs typeface="Arial" panose="020B0604020202020204" pitchFamily="34" charset="0"/>
            </a:endParaRPr>
          </a:p>
          <a:p>
            <a:pPr fontAlgn="base">
              <a:spcBef>
                <a:spcPts val="0"/>
              </a:spcBef>
            </a:pPr>
            <a:r>
              <a:rPr lang="en-US" sz="2000" b="0" i="0" u="none" strike="noStrike" dirty="0">
                <a:solidFill>
                  <a:srgbClr val="000000"/>
                </a:solidFill>
                <a:effectLst/>
                <a:latin typeface="Arial" panose="020B0604020202020204" pitchFamily="34" charset="0"/>
                <a:cs typeface="Arial" panose="020B0604020202020204" pitchFamily="34" charset="0"/>
              </a:rPr>
              <a:t>Examine distribution of victim gender</a:t>
            </a:r>
          </a:p>
          <a:p>
            <a:pPr fontAlgn="base">
              <a:spcBef>
                <a:spcPts val="0"/>
              </a:spcBef>
            </a:pPr>
            <a:endParaRPr lang="en-US" sz="2000" b="0" i="0" u="none" strike="noStrike" dirty="0">
              <a:solidFill>
                <a:srgbClr val="000000"/>
              </a:solidFill>
              <a:effectLst/>
              <a:latin typeface="Arial" panose="020B0604020202020204" pitchFamily="34" charset="0"/>
              <a:cs typeface="Arial" panose="020B0604020202020204" pitchFamily="34" charset="0"/>
            </a:endParaRPr>
          </a:p>
          <a:p>
            <a:pPr fontAlgn="base">
              <a:spcBef>
                <a:spcPts val="0"/>
              </a:spcBef>
            </a:pPr>
            <a:r>
              <a:rPr lang="en-US" sz="2000" b="0" i="0" u="none" strike="noStrike" dirty="0">
                <a:solidFill>
                  <a:srgbClr val="000000"/>
                </a:solidFill>
                <a:effectLst/>
                <a:latin typeface="Arial" panose="020B0604020202020204" pitchFamily="34" charset="0"/>
                <a:cs typeface="Arial" panose="020B0604020202020204" pitchFamily="34" charset="0"/>
              </a:rPr>
              <a:t>Convert to homicides per 100,000</a:t>
            </a:r>
          </a:p>
          <a:p>
            <a:pPr marL="0" indent="0">
              <a:lnSpc>
                <a:spcPct val="100000"/>
              </a:lnSpc>
              <a:buNone/>
            </a:pPr>
            <a:endParaRPr lang="en-US" sz="2000" dirty="0">
              <a:latin typeface="Arial" panose="020B0604020202020204" pitchFamily="34" charset="0"/>
              <a:cs typeface="Arial" panose="020B0604020202020204" pitchFamily="34" charset="0"/>
            </a:endParaRPr>
          </a:p>
        </p:txBody>
      </p:sp>
      <p:pic>
        <p:nvPicPr>
          <p:cNvPr id="5" name="Picture 4" descr="Display stock market numbers">
            <a:extLst>
              <a:ext uri="{FF2B5EF4-FFF2-40B4-BE49-F238E27FC236}">
                <a16:creationId xmlns:a16="http://schemas.microsoft.com/office/drawing/2014/main" id="{BFAF316A-555A-40BC-C32B-278E03D7C0B7}"/>
              </a:ext>
            </a:extLst>
          </p:cNvPr>
          <p:cNvPicPr>
            <a:picLocks noChangeAspect="1"/>
          </p:cNvPicPr>
          <p:nvPr/>
        </p:nvPicPr>
        <p:blipFill rotWithShape="1">
          <a:blip r:embed="rId3"/>
          <a:srcRect l="30869" r="29706"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331505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47B66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F5A2F3B-C2DB-B51B-C3DF-6D95C65106FB}"/>
              </a:ext>
            </a:extLst>
          </p:cNvPr>
          <p:cNvSpPr>
            <a:spLocks noGrp="1"/>
          </p:cNvSpPr>
          <p:nvPr>
            <p:ph type="title"/>
          </p:nvPr>
        </p:nvSpPr>
        <p:spPr>
          <a:xfrm>
            <a:off x="838200" y="401221"/>
            <a:ext cx="10515600" cy="1348065"/>
          </a:xfrm>
        </p:spPr>
        <p:txBody>
          <a:bodyPr>
            <a:normAutofit fontScale="90000"/>
          </a:bodyPr>
          <a:lstStyle/>
          <a:p>
            <a:pPr>
              <a:lnSpc>
                <a:spcPct val="90000"/>
              </a:lnSpc>
            </a:pPr>
            <a:r>
              <a:rPr lang="en-US" sz="4300" b="0" i="0" dirty="0">
                <a:solidFill>
                  <a:schemeClr val="bg1"/>
                </a:solidFill>
                <a:effectLst/>
              </a:rPr>
              <a:t>Comprehensive Tables of Total Homicides: State-wise Analysis for the Year 2021</a:t>
            </a:r>
            <a:endParaRPr lang="en-US" sz="4300" dirty="0">
              <a:solidFill>
                <a:schemeClr val="bg1"/>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9CEB8587-9388-CAB1-75DE-1DD58BF2AB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89"/>
          <a:stretch/>
        </p:blipFill>
        <p:spPr>
          <a:xfrm>
            <a:off x="1738281" y="2975212"/>
            <a:ext cx="8712390" cy="2570234"/>
          </a:xfrm>
        </p:spPr>
      </p:pic>
    </p:spTree>
    <p:extLst>
      <p:ext uri="{BB962C8B-B14F-4D97-AF65-F5344CB8AC3E}">
        <p14:creationId xmlns:p14="http://schemas.microsoft.com/office/powerpoint/2010/main" val="337185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47B66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CB80506-BEA6-57E9-9EEF-8ECA92FF00EA}"/>
              </a:ext>
            </a:extLst>
          </p:cNvPr>
          <p:cNvSpPr>
            <a:spLocks noGrp="1"/>
          </p:cNvSpPr>
          <p:nvPr>
            <p:ph type="title"/>
          </p:nvPr>
        </p:nvSpPr>
        <p:spPr>
          <a:xfrm>
            <a:off x="838200" y="401221"/>
            <a:ext cx="10515600" cy="1348065"/>
          </a:xfrm>
        </p:spPr>
        <p:txBody>
          <a:bodyPr>
            <a:normAutofit/>
          </a:bodyPr>
          <a:lstStyle/>
          <a:p>
            <a:pPr algn="ctr">
              <a:lnSpc>
                <a:spcPct val="90000"/>
              </a:lnSpc>
            </a:pPr>
            <a:r>
              <a:rPr lang="en-US" sz="4300" b="0" i="0" dirty="0">
                <a:solidFill>
                  <a:schemeClr val="bg1"/>
                </a:solidFill>
                <a:effectLst/>
              </a:rPr>
              <a:t>Visualizing Total Homicides: Graphical Representation of Homicide Incidents</a:t>
            </a:r>
            <a:endParaRPr lang="en-US" sz="4300" dirty="0">
              <a:solidFill>
                <a:schemeClr val="bg1"/>
              </a:solidFill>
            </a:endParaRPr>
          </a:p>
        </p:txBody>
      </p:sp>
      <p:pic>
        <p:nvPicPr>
          <p:cNvPr id="5" name="Content Placeholder 4" descr="A graph of a graph&#10;&#10;Description automatically generated with medium confidence">
            <a:extLst>
              <a:ext uri="{FF2B5EF4-FFF2-40B4-BE49-F238E27FC236}">
                <a16:creationId xmlns:a16="http://schemas.microsoft.com/office/drawing/2014/main" id="{5F01FB4E-6DA2-0E10-ACCD-62B33DD3B3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93" y="1986926"/>
            <a:ext cx="9994966" cy="4589560"/>
          </a:xfrm>
        </p:spPr>
      </p:pic>
    </p:spTree>
    <p:extLst>
      <p:ext uri="{BB962C8B-B14F-4D97-AF65-F5344CB8AC3E}">
        <p14:creationId xmlns:p14="http://schemas.microsoft.com/office/powerpoint/2010/main" val="415475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2DC5C-4243-87FF-1980-818B0DCAF877}"/>
              </a:ext>
            </a:extLst>
          </p:cNvPr>
          <p:cNvSpPr>
            <a:spLocks noGrp="1"/>
          </p:cNvSpPr>
          <p:nvPr>
            <p:ph type="title"/>
          </p:nvPr>
        </p:nvSpPr>
        <p:spPr>
          <a:xfrm>
            <a:off x="640080" y="461885"/>
            <a:ext cx="6894576" cy="1784538"/>
          </a:xfrm>
        </p:spPr>
        <p:txBody>
          <a:bodyPr anchor="b">
            <a:normAutofit fontScale="90000"/>
          </a:bodyPr>
          <a:lstStyle/>
          <a:p>
            <a:pPr algn="ctr">
              <a:lnSpc>
                <a:spcPct val="90000"/>
              </a:lnSpc>
            </a:pPr>
            <a:r>
              <a:rPr lang="en-US" sz="5600" b="0" i="0" dirty="0">
                <a:effectLst/>
              </a:rPr>
              <a:t>Cost of Living Variation Across States</a:t>
            </a:r>
            <a:endParaRPr lang="en-US" sz="5600" dirty="0"/>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DDC3E0-0A4E-7A0D-0450-B087F56671A4}"/>
              </a:ext>
            </a:extLst>
          </p:cNvPr>
          <p:cNvSpPr>
            <a:spLocks noGrp="1"/>
          </p:cNvSpPr>
          <p:nvPr>
            <p:ph idx="1"/>
          </p:nvPr>
        </p:nvSpPr>
        <p:spPr>
          <a:xfrm>
            <a:off x="640080" y="2708307"/>
            <a:ext cx="6894576" cy="3485260"/>
          </a:xfrm>
        </p:spPr>
        <p:txBody>
          <a:bodyPr>
            <a:normAutofit/>
          </a:bodyPr>
          <a:lstStyle/>
          <a:p>
            <a:pPr>
              <a:lnSpc>
                <a:spcPct val="100000"/>
              </a:lnSpc>
            </a:pPr>
            <a:r>
              <a:rPr lang="en-US" sz="2400" dirty="0">
                <a:latin typeface="Arial" panose="020B0604020202020204" pitchFamily="34" charset="0"/>
                <a:cs typeface="Arial" panose="020B0604020202020204" pitchFamily="34" charset="0"/>
              </a:rPr>
              <a:t>World Population Review CSV dataset</a:t>
            </a:r>
          </a:p>
          <a:p>
            <a:pPr>
              <a:lnSpc>
                <a:spcPct val="100000"/>
              </a:lnSpc>
            </a:pPr>
            <a:r>
              <a:rPr lang="en-US" sz="2400" dirty="0">
                <a:latin typeface="Arial" panose="020B0604020202020204" pitchFamily="34" charset="0"/>
                <a:cs typeface="Arial" panose="020B0604020202020204" pitchFamily="34" charset="0"/>
              </a:rPr>
              <a:t>Analysis of states ranked from least to greatest based on various cost of living categories. </a:t>
            </a:r>
          </a:p>
          <a:p>
            <a:pPr lvl="1">
              <a:lnSpc>
                <a:spcPct val="100000"/>
              </a:lnSpc>
            </a:pPr>
            <a:r>
              <a:rPr lang="en-US" sz="2000" dirty="0">
                <a:latin typeface="Arial" panose="020B0604020202020204" pitchFamily="34" charset="0"/>
                <a:cs typeface="Arial" panose="020B0604020202020204" pitchFamily="34" charset="0"/>
              </a:rPr>
              <a:t>Housing, transportation, utility, miscellaneous and combined</a:t>
            </a:r>
          </a:p>
          <a:p>
            <a:pPr>
              <a:lnSpc>
                <a:spcPct val="100000"/>
              </a:lnSpc>
            </a:pPr>
            <a:r>
              <a:rPr lang="en-US" sz="2400" dirty="0">
                <a:latin typeface="Arial" panose="020B0604020202020204" pitchFamily="34" charset="0"/>
                <a:cs typeface="Arial" panose="020B0604020202020204" pitchFamily="34" charset="0"/>
              </a:rPr>
              <a:t>Scores over 100 mean that the cost of living is above the national average</a:t>
            </a:r>
          </a:p>
          <a:p>
            <a:pPr>
              <a:lnSpc>
                <a:spcPct val="100000"/>
              </a:lnSpc>
            </a:pPr>
            <a:endParaRPr lang="en-US" sz="2400" dirty="0">
              <a:latin typeface="Arial" panose="020B0604020202020204" pitchFamily="34" charset="0"/>
              <a:cs typeface="Arial" panose="020B0604020202020204" pitchFamily="34" charset="0"/>
            </a:endParaRPr>
          </a:p>
        </p:txBody>
      </p:sp>
      <p:pic>
        <p:nvPicPr>
          <p:cNvPr id="5" name="Picture 4" descr="Calculator, pen, compass, money and a paper with graphs printed on it">
            <a:extLst>
              <a:ext uri="{FF2B5EF4-FFF2-40B4-BE49-F238E27FC236}">
                <a16:creationId xmlns:a16="http://schemas.microsoft.com/office/drawing/2014/main" id="{589D495B-083F-33C0-8822-00D221CF76BC}"/>
              </a:ext>
            </a:extLst>
          </p:cNvPr>
          <p:cNvPicPr>
            <a:picLocks noChangeAspect="1"/>
          </p:cNvPicPr>
          <p:nvPr/>
        </p:nvPicPr>
        <p:blipFill rotWithShape="1">
          <a:blip r:embed="rId3"/>
          <a:srcRect l="34318" r="30095"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3127583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6" name="Rectangle 35">
            <a:extLst>
              <a:ext uri="{FF2B5EF4-FFF2-40B4-BE49-F238E27FC236}">
                <a16:creationId xmlns:a16="http://schemas.microsoft.com/office/drawing/2014/main" id="{71199D26-7D8F-4A64-BDBB-73AFABE14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B7BC2-BEAB-0E74-D94D-E74448A9D162}"/>
              </a:ext>
            </a:extLst>
          </p:cNvPr>
          <p:cNvSpPr>
            <a:spLocks noGrp="1"/>
          </p:cNvSpPr>
          <p:nvPr>
            <p:ph type="title"/>
          </p:nvPr>
        </p:nvSpPr>
        <p:spPr>
          <a:xfrm>
            <a:off x="640080" y="483004"/>
            <a:ext cx="6745458" cy="3405808"/>
          </a:xfrm>
        </p:spPr>
        <p:txBody>
          <a:bodyPr vert="horz" lIns="91440" tIns="45720" rIns="91440" bIns="45720" rtlCol="0" anchor="b">
            <a:normAutofit/>
          </a:bodyPr>
          <a:lstStyle/>
          <a:p>
            <a:pPr>
              <a:lnSpc>
                <a:spcPct val="90000"/>
              </a:lnSpc>
            </a:pPr>
            <a:r>
              <a:rPr lang="en-US" sz="5300" b="0" i="0" dirty="0">
                <a:effectLst/>
              </a:rPr>
              <a:t>Cost of Living Index and Expenditure Breakdown: State-wise Comparison</a:t>
            </a:r>
            <a:endParaRPr lang="en-US" sz="5300" dirty="0"/>
          </a:p>
        </p:txBody>
      </p:sp>
      <p:pic>
        <p:nvPicPr>
          <p:cNvPr id="5" name="Picture 4" descr="Digital numbers and graphs">
            <a:extLst>
              <a:ext uri="{FF2B5EF4-FFF2-40B4-BE49-F238E27FC236}">
                <a16:creationId xmlns:a16="http://schemas.microsoft.com/office/drawing/2014/main" id="{94F8F520-0EBC-BFD2-3896-E5A6A16D1F87}"/>
              </a:ext>
            </a:extLst>
          </p:cNvPr>
          <p:cNvPicPr>
            <a:picLocks noChangeAspect="1"/>
          </p:cNvPicPr>
          <p:nvPr/>
        </p:nvPicPr>
        <p:blipFill rotWithShape="1">
          <a:blip r:embed="rId2"/>
          <a:srcRect l="21531" r="4124" b="1"/>
          <a:stretch/>
        </p:blipFill>
        <p:spPr>
          <a:xfrm>
            <a:off x="7876903" y="296092"/>
            <a:ext cx="4001589" cy="3592721"/>
          </a:xfrm>
          <a:custGeom>
            <a:avLst/>
            <a:gdLst/>
            <a:ahLst/>
            <a:cxnLst/>
            <a:rect l="l" t="t" r="r" b="b"/>
            <a:pathLst>
              <a:path w="4001589" h="3592721">
                <a:moveTo>
                  <a:pt x="470166" y="82"/>
                </a:moveTo>
                <a:cubicBezTo>
                  <a:pt x="518288" y="-605"/>
                  <a:pt x="566386" y="3023"/>
                  <a:pt x="614238" y="13021"/>
                </a:cubicBezTo>
                <a:cubicBezTo>
                  <a:pt x="720229" y="34420"/>
                  <a:pt x="827897" y="40027"/>
                  <a:pt x="934955" y="29726"/>
                </a:cubicBezTo>
                <a:cubicBezTo>
                  <a:pt x="1040555" y="20702"/>
                  <a:pt x="1146350" y="20093"/>
                  <a:pt x="1252244" y="22653"/>
                </a:cubicBezTo>
                <a:cubicBezTo>
                  <a:pt x="1347753" y="24970"/>
                  <a:pt x="1443361" y="24604"/>
                  <a:pt x="1538871" y="18020"/>
                </a:cubicBezTo>
                <a:cubicBezTo>
                  <a:pt x="1646135" y="10461"/>
                  <a:pt x="1753400" y="3998"/>
                  <a:pt x="1860568" y="18996"/>
                </a:cubicBezTo>
                <a:cubicBezTo>
                  <a:pt x="1953834" y="33431"/>
                  <a:pt x="2047727" y="40637"/>
                  <a:pt x="2141708" y="40575"/>
                </a:cubicBezTo>
                <a:cubicBezTo>
                  <a:pt x="2266312" y="38870"/>
                  <a:pt x="2390622" y="26800"/>
                  <a:pt x="2515030" y="19849"/>
                </a:cubicBezTo>
                <a:cubicBezTo>
                  <a:pt x="2685674" y="10339"/>
                  <a:pt x="2856416" y="2169"/>
                  <a:pt x="3027158" y="16801"/>
                </a:cubicBezTo>
                <a:cubicBezTo>
                  <a:pt x="3145198" y="27409"/>
                  <a:pt x="3263238" y="37163"/>
                  <a:pt x="3381769" y="28994"/>
                </a:cubicBezTo>
                <a:cubicBezTo>
                  <a:pt x="3465425" y="23262"/>
                  <a:pt x="3549180" y="14972"/>
                  <a:pt x="3633033" y="20460"/>
                </a:cubicBezTo>
                <a:lnTo>
                  <a:pt x="3738744" y="24700"/>
                </a:lnTo>
                <a:lnTo>
                  <a:pt x="3738744" y="24830"/>
                </a:lnTo>
                <a:lnTo>
                  <a:pt x="3750661" y="25178"/>
                </a:lnTo>
                <a:lnTo>
                  <a:pt x="3795264" y="26968"/>
                </a:lnTo>
                <a:lnTo>
                  <a:pt x="3814191" y="26606"/>
                </a:lnTo>
                <a:lnTo>
                  <a:pt x="3814191" y="25296"/>
                </a:lnTo>
                <a:lnTo>
                  <a:pt x="3941656" y="20351"/>
                </a:lnTo>
                <a:lnTo>
                  <a:pt x="3996286" y="20544"/>
                </a:lnTo>
                <a:lnTo>
                  <a:pt x="3999704" y="184279"/>
                </a:lnTo>
                <a:cubicBezTo>
                  <a:pt x="4007337" y="352273"/>
                  <a:pt x="3989916" y="519048"/>
                  <a:pt x="3980912" y="686066"/>
                </a:cubicBezTo>
                <a:cubicBezTo>
                  <a:pt x="3974530" y="824285"/>
                  <a:pt x="3975254" y="962883"/>
                  <a:pt x="3983065" y="1100993"/>
                </a:cubicBezTo>
                <a:cubicBezTo>
                  <a:pt x="3994418" y="1329775"/>
                  <a:pt x="3995984" y="1558558"/>
                  <a:pt x="3989623" y="1787585"/>
                </a:cubicBezTo>
                <a:cubicBezTo>
                  <a:pt x="3986490" y="1901610"/>
                  <a:pt x="3987763" y="2015515"/>
                  <a:pt x="3991678" y="2129418"/>
                </a:cubicBezTo>
                <a:cubicBezTo>
                  <a:pt x="4000780" y="2390605"/>
                  <a:pt x="3990600" y="2651550"/>
                  <a:pt x="3987568" y="2912616"/>
                </a:cubicBezTo>
                <a:cubicBezTo>
                  <a:pt x="3986393" y="3012022"/>
                  <a:pt x="3986588" y="3111430"/>
                  <a:pt x="3990992" y="3210716"/>
                </a:cubicBezTo>
                <a:cubicBezTo>
                  <a:pt x="3995886" y="3323219"/>
                  <a:pt x="3997281" y="3435722"/>
                  <a:pt x="3996754" y="3548225"/>
                </a:cubicBezTo>
                <a:lnTo>
                  <a:pt x="3996203" y="3580527"/>
                </a:lnTo>
                <a:lnTo>
                  <a:pt x="3817494" y="3567893"/>
                </a:lnTo>
                <a:cubicBezTo>
                  <a:pt x="3755892" y="3566024"/>
                  <a:pt x="3694230" y="3566635"/>
                  <a:pt x="3632626" y="3569729"/>
                </a:cubicBezTo>
                <a:cubicBezTo>
                  <a:pt x="3508559" y="3576065"/>
                  <a:pt x="3384601" y="3593362"/>
                  <a:pt x="3260317" y="3578866"/>
                </a:cubicBezTo>
                <a:cubicBezTo>
                  <a:pt x="3046403" y="3553649"/>
                  <a:pt x="2833252" y="3579963"/>
                  <a:pt x="2619882" y="3588368"/>
                </a:cubicBezTo>
                <a:cubicBezTo>
                  <a:pt x="2454934" y="3596047"/>
                  <a:pt x="2289690" y="3590429"/>
                  <a:pt x="2125460" y="3571557"/>
                </a:cubicBezTo>
                <a:cubicBezTo>
                  <a:pt x="1964487" y="3553014"/>
                  <a:pt x="1802168" y="3554895"/>
                  <a:pt x="1641577" y="3577161"/>
                </a:cubicBezTo>
                <a:cubicBezTo>
                  <a:pt x="1569765" y="3584855"/>
                  <a:pt x="1497464" y="3585179"/>
                  <a:pt x="1425600" y="3578135"/>
                </a:cubicBezTo>
                <a:cubicBezTo>
                  <a:pt x="1311136" y="3569647"/>
                  <a:pt x="1196249" y="3571642"/>
                  <a:pt x="1082079" y="3584104"/>
                </a:cubicBezTo>
                <a:cubicBezTo>
                  <a:pt x="932047" y="3601037"/>
                  <a:pt x="781581" y="3588856"/>
                  <a:pt x="631439" y="3582643"/>
                </a:cubicBezTo>
                <a:cubicBezTo>
                  <a:pt x="518453" y="3578013"/>
                  <a:pt x="405576" y="3575211"/>
                  <a:pt x="292590" y="3579597"/>
                </a:cubicBezTo>
                <a:lnTo>
                  <a:pt x="24062" y="3578027"/>
                </a:lnTo>
                <a:lnTo>
                  <a:pt x="26037" y="3426039"/>
                </a:lnTo>
                <a:cubicBezTo>
                  <a:pt x="28388" y="3239733"/>
                  <a:pt x="28388" y="3053550"/>
                  <a:pt x="10461" y="2867977"/>
                </a:cubicBezTo>
                <a:cubicBezTo>
                  <a:pt x="-1195" y="2748609"/>
                  <a:pt x="-5604" y="2628267"/>
                  <a:pt x="10461" y="2509144"/>
                </a:cubicBezTo>
                <a:cubicBezTo>
                  <a:pt x="27654" y="2377219"/>
                  <a:pt x="32159" y="2243207"/>
                  <a:pt x="23883" y="2109954"/>
                </a:cubicBezTo>
                <a:cubicBezTo>
                  <a:pt x="16633" y="1978516"/>
                  <a:pt x="16143" y="1846835"/>
                  <a:pt x="18200" y="1715031"/>
                </a:cubicBezTo>
                <a:cubicBezTo>
                  <a:pt x="20062" y="1596151"/>
                  <a:pt x="19768" y="1477150"/>
                  <a:pt x="14477" y="1358271"/>
                </a:cubicBezTo>
                <a:cubicBezTo>
                  <a:pt x="8405" y="1224761"/>
                  <a:pt x="3212" y="1091250"/>
                  <a:pt x="15262" y="957861"/>
                </a:cubicBezTo>
                <a:cubicBezTo>
                  <a:pt x="26859" y="841775"/>
                  <a:pt x="32649" y="724907"/>
                  <a:pt x="32599" y="607930"/>
                </a:cubicBezTo>
                <a:cubicBezTo>
                  <a:pt x="31229" y="452838"/>
                  <a:pt x="21531" y="298112"/>
                  <a:pt x="15947" y="143264"/>
                </a:cubicBezTo>
                <a:lnTo>
                  <a:pt x="13308" y="44257"/>
                </a:lnTo>
                <a:lnTo>
                  <a:pt x="17662" y="44403"/>
                </a:lnTo>
                <a:lnTo>
                  <a:pt x="92850" y="32188"/>
                </a:lnTo>
                <a:lnTo>
                  <a:pt x="101988" y="32179"/>
                </a:lnTo>
                <a:cubicBezTo>
                  <a:pt x="176730" y="29756"/>
                  <a:pt x="251399" y="24177"/>
                  <a:pt x="325945" y="13021"/>
                </a:cubicBezTo>
                <a:cubicBezTo>
                  <a:pt x="373897" y="5767"/>
                  <a:pt x="422044" y="768"/>
                  <a:pt x="470166" y="82"/>
                </a:cubicBezTo>
                <a:close/>
              </a:path>
            </a:pathLst>
          </a:custGeom>
        </p:spPr>
      </p:pic>
      <p:sp>
        <p:nvSpPr>
          <p:cNvPr id="38" name="Rectangle 6">
            <a:extLst>
              <a:ext uri="{FF2B5EF4-FFF2-40B4-BE49-F238E27FC236}">
                <a16:creationId xmlns:a16="http://schemas.microsoft.com/office/drawing/2014/main" id="{3833E1B1-6167-4A9F-A3F1-27B5B4901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03442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graph&#10;&#10;Description automatically generated">
            <a:extLst>
              <a:ext uri="{FF2B5EF4-FFF2-40B4-BE49-F238E27FC236}">
                <a16:creationId xmlns:a16="http://schemas.microsoft.com/office/drawing/2014/main" id="{17D43DD5-BB11-B1E9-7BA8-E36673047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520" y="4228439"/>
            <a:ext cx="8768959" cy="2457347"/>
          </a:xfrm>
          <a:prstGeom prst="rect">
            <a:avLst/>
          </a:prstGeom>
        </p:spPr>
      </p:pic>
    </p:spTree>
    <p:extLst>
      <p:ext uri="{BB962C8B-B14F-4D97-AF65-F5344CB8AC3E}">
        <p14:creationId xmlns:p14="http://schemas.microsoft.com/office/powerpoint/2010/main" val="108897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rgbClr val="47B66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A709ADA-F83F-5B14-0373-FB6049387674}"/>
              </a:ext>
            </a:extLst>
          </p:cNvPr>
          <p:cNvSpPr>
            <a:spLocks noGrp="1"/>
          </p:cNvSpPr>
          <p:nvPr>
            <p:ph type="title"/>
          </p:nvPr>
        </p:nvSpPr>
        <p:spPr>
          <a:xfrm>
            <a:off x="841246" y="673770"/>
            <a:ext cx="3644489" cy="2414488"/>
          </a:xfrm>
        </p:spPr>
        <p:txBody>
          <a:bodyPr anchor="t">
            <a:normAutofit fontScale="90000"/>
          </a:bodyPr>
          <a:lstStyle/>
          <a:p>
            <a:pPr algn="ctr">
              <a:lnSpc>
                <a:spcPct val="90000"/>
              </a:lnSpc>
            </a:pPr>
            <a:r>
              <a:rPr lang="en-US" sz="3600" b="0" i="0" dirty="0">
                <a:solidFill>
                  <a:schemeClr val="bg1"/>
                </a:solidFill>
                <a:effectLst/>
              </a:rPr>
              <a:t>Visualizing Cost of Living: State-by-State Comparative Analysis</a:t>
            </a:r>
            <a:endParaRPr lang="en-US" sz="3600" dirty="0">
              <a:solidFill>
                <a:schemeClr val="bg1"/>
              </a:solidFill>
            </a:endParaRPr>
          </a:p>
        </p:txBody>
      </p:sp>
      <p:pic>
        <p:nvPicPr>
          <p:cNvPr id="5" name="Content Placeholder 4" descr="A graph of a cost of living index&#10;&#10;Description automatically generated">
            <a:extLst>
              <a:ext uri="{FF2B5EF4-FFF2-40B4-BE49-F238E27FC236}">
                <a16:creationId xmlns:a16="http://schemas.microsoft.com/office/drawing/2014/main" id="{C3D68793-5C66-470A-65FE-D2248AE19C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74" r="1730"/>
          <a:stretch/>
        </p:blipFill>
        <p:spPr>
          <a:xfrm>
            <a:off x="3671308" y="2319087"/>
            <a:ext cx="8517644" cy="4272782"/>
          </a:xfrm>
        </p:spPr>
      </p:pic>
    </p:spTree>
    <p:extLst>
      <p:ext uri="{BB962C8B-B14F-4D97-AF65-F5344CB8AC3E}">
        <p14:creationId xmlns:p14="http://schemas.microsoft.com/office/powerpoint/2010/main" val="63921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0507F-23BB-777A-07B4-3191F8B149A3}"/>
              </a:ext>
            </a:extLst>
          </p:cNvPr>
          <p:cNvSpPr>
            <a:spLocks noGrp="1"/>
          </p:cNvSpPr>
          <p:nvPr>
            <p:ph type="title"/>
          </p:nvPr>
        </p:nvSpPr>
        <p:spPr>
          <a:xfrm>
            <a:off x="4654296" y="329184"/>
            <a:ext cx="6894576" cy="1783080"/>
          </a:xfrm>
        </p:spPr>
        <p:txBody>
          <a:bodyPr anchor="b">
            <a:normAutofit/>
          </a:bodyPr>
          <a:lstStyle/>
          <a:p>
            <a:pPr algn="ctr">
              <a:lnSpc>
                <a:spcPct val="90000"/>
              </a:lnSpc>
            </a:pPr>
            <a:r>
              <a:rPr lang="en-US" sz="4000" b="0" i="0" dirty="0">
                <a:effectLst/>
              </a:rPr>
              <a:t>Comparative Analysis of Healthcare Rates Across States</a:t>
            </a:r>
            <a:endParaRPr lang="en-US" sz="4000" dirty="0"/>
          </a:p>
        </p:txBody>
      </p:sp>
      <p:pic>
        <p:nvPicPr>
          <p:cNvPr id="16" name="Picture 4" descr="Desk with stethoscope and computer keyboard">
            <a:extLst>
              <a:ext uri="{FF2B5EF4-FFF2-40B4-BE49-F238E27FC236}">
                <a16:creationId xmlns:a16="http://schemas.microsoft.com/office/drawing/2014/main" id="{A7A7D359-8008-0AFD-E69C-C4CAC4FE86FA}"/>
              </a:ext>
            </a:extLst>
          </p:cNvPr>
          <p:cNvPicPr>
            <a:picLocks noChangeAspect="1"/>
          </p:cNvPicPr>
          <p:nvPr/>
        </p:nvPicPr>
        <p:blipFill rotWithShape="1">
          <a:blip r:embed="rId3"/>
          <a:srcRect l="57754" r="280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662"/>
          </a:solidFill>
          <a:ln w="38100" cap="rnd">
            <a:solidFill>
              <a:srgbClr val="47B6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21E401-8D6F-2097-48F9-C5359AA361F1}"/>
              </a:ext>
            </a:extLst>
          </p:cNvPr>
          <p:cNvSpPr>
            <a:spLocks noGrp="1"/>
          </p:cNvSpPr>
          <p:nvPr>
            <p:ph idx="1"/>
          </p:nvPr>
        </p:nvSpPr>
        <p:spPr>
          <a:xfrm>
            <a:off x="4654296" y="2706624"/>
            <a:ext cx="6894576" cy="3483864"/>
          </a:xfrm>
        </p:spPr>
        <p:txBody>
          <a:bodyPr>
            <a:normAutofit/>
          </a:bodyPr>
          <a:lstStyle/>
          <a:p>
            <a:pPr>
              <a:lnSpc>
                <a:spcPct val="100000"/>
              </a:lnSpc>
            </a:pPr>
            <a:r>
              <a:rPr lang="en-US" sz="2000" dirty="0">
                <a:latin typeface="Arial" panose="020B0604020202020204" pitchFamily="34" charset="0"/>
                <a:cs typeface="Arial" panose="020B0604020202020204" pitchFamily="34" charset="0"/>
              </a:rPr>
              <a:t>Forbes analysis of Kaiser Family Foundation health cost data CSV dataset</a:t>
            </a:r>
          </a:p>
          <a:p>
            <a:pPr>
              <a:lnSpc>
                <a:spcPct val="100000"/>
              </a:lnSpc>
            </a:pPr>
            <a:r>
              <a:rPr lang="en-US" sz="2000" dirty="0">
                <a:latin typeface="Arial" panose="020B0604020202020204" pitchFamily="34" charset="0"/>
                <a:cs typeface="Arial" panose="020B0604020202020204" pitchFamily="34" charset="0"/>
              </a:rPr>
              <a:t>Searching for best healthcare quality via ranking</a:t>
            </a:r>
          </a:p>
          <a:p>
            <a:pPr>
              <a:lnSpc>
                <a:spcPct val="100000"/>
              </a:lnSpc>
            </a:pPr>
            <a:r>
              <a:rPr lang="en-US" sz="2000" dirty="0">
                <a:latin typeface="Arial" panose="020B0604020202020204" pitchFamily="34" charset="0"/>
                <a:cs typeface="Arial" panose="020B0604020202020204" pitchFamily="34" charset="0"/>
              </a:rPr>
              <a:t>Scoring system based on a 100 scale, with higher scores meaning higher costs. </a:t>
            </a:r>
          </a:p>
        </p:txBody>
      </p:sp>
    </p:spTree>
    <p:extLst>
      <p:ext uri="{BB962C8B-B14F-4D97-AF65-F5344CB8AC3E}">
        <p14:creationId xmlns:p14="http://schemas.microsoft.com/office/powerpoint/2010/main" val="1351749490"/>
      </p:ext>
    </p:extLst>
  </p:cSld>
  <p:clrMapOvr>
    <a:masterClrMapping/>
  </p:clrMapOvr>
</p:sld>
</file>

<file path=ppt/theme/theme1.xml><?xml version="1.0" encoding="utf-8"?>
<a:theme xmlns:a="http://schemas.openxmlformats.org/drawingml/2006/main" name="SketchyVTI">
  <a:themeElements>
    <a:clrScheme name="AnalogousFromRegularSeedRightStep">
      <a:dk1>
        <a:srgbClr val="000000"/>
      </a:dk1>
      <a:lt1>
        <a:srgbClr val="FFFFFF"/>
      </a:lt1>
      <a:dk2>
        <a:srgbClr val="351E1F"/>
      </a:dk2>
      <a:lt2>
        <a:srgbClr val="E8E2E7"/>
      </a:lt2>
      <a:accent1>
        <a:srgbClr val="47B662"/>
      </a:accent1>
      <a:accent2>
        <a:srgbClr val="3BB189"/>
      </a:accent2>
      <a:accent3>
        <a:srgbClr val="47AEB6"/>
      </a:accent3>
      <a:accent4>
        <a:srgbClr val="3B77B1"/>
      </a:accent4>
      <a:accent5>
        <a:srgbClr val="4D58C3"/>
      </a:accent5>
      <a:accent6>
        <a:srgbClr val="613BB1"/>
      </a:accent6>
      <a:hlink>
        <a:srgbClr val="BF3FA0"/>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990</Words>
  <Application>Microsoft Macintosh PowerPoint</Application>
  <PresentationFormat>Widescreen</PresentationFormat>
  <Paragraphs>69</Paragraphs>
  <Slides>18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Modern Love</vt:lpstr>
      <vt:lpstr>Slack-Lato</vt:lpstr>
      <vt:lpstr>Söhne</vt:lpstr>
      <vt:lpstr>The Hand</vt:lpstr>
      <vt:lpstr>SketchyVTI</vt:lpstr>
      <vt:lpstr>Comparing States: Crime Rate, Cost of Living, and Healthcare</vt:lpstr>
      <vt:lpstr>Questions </vt:lpstr>
      <vt:lpstr>State-by-State Analysis of Total Homicide Rates</vt:lpstr>
      <vt:lpstr>Comprehensive Tables of Total Homicides: State-wise Analysis for the Year 2021</vt:lpstr>
      <vt:lpstr>Visualizing Total Homicides: Graphical Representation of Homicide Incidents</vt:lpstr>
      <vt:lpstr>Cost of Living Variation Across States</vt:lpstr>
      <vt:lpstr>Cost of Living Index and Expenditure Breakdown: State-wise Comparison</vt:lpstr>
      <vt:lpstr>Visualizing Cost of Living: State-by-State Comparative Analysis</vt:lpstr>
      <vt:lpstr>Comparative Analysis of Healthcare Rates Across States</vt:lpstr>
      <vt:lpstr>Comparative Healthcare Scores Across States</vt:lpstr>
      <vt:lpstr>Visualizing Healthcare Scores: State-to-State Comparative Analysis</vt:lpstr>
      <vt:lpstr>Side-by-Side Comparison of States: Combined Data Analysis</vt:lpstr>
      <vt:lpstr>State Comparisons: Homicide, Cost of Living, and Healthcare Scores</vt:lpstr>
      <vt:lpstr>Visualizing State Comparisons: Homicide, Cost of Living, and Healthcare Scores</vt:lpstr>
      <vt:lpstr>State Comparison Plots</vt:lpstr>
      <vt:lpstr>Which state is best?</vt:lpstr>
      <vt:lpstr>Which state is best?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States: Crime Rate, Cost of Living, and Healthcare</dc:title>
  <dc:creator>erika camacho</dc:creator>
  <cp:lastModifiedBy>Haley Frampton</cp:lastModifiedBy>
  <cp:revision>4</cp:revision>
  <dcterms:created xsi:type="dcterms:W3CDTF">2023-08-02T03:13:14Z</dcterms:created>
  <dcterms:modified xsi:type="dcterms:W3CDTF">2023-08-04T00:02:51Z</dcterms:modified>
</cp:coreProperties>
</file>